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8" r:id="rId2"/>
    <p:sldId id="257" r:id="rId3"/>
    <p:sldId id="259" r:id="rId4"/>
    <p:sldId id="260" r:id="rId5"/>
    <p:sldId id="261" r:id="rId6"/>
    <p:sldId id="262" r:id="rId7"/>
    <p:sldId id="263" r:id="rId8"/>
    <p:sldId id="264" r:id="rId9"/>
    <p:sldId id="265" r:id="rId10"/>
    <p:sldId id="266" r:id="rId11"/>
    <p:sldId id="276" r:id="rId12"/>
    <p:sldId id="267" r:id="rId13"/>
    <p:sldId id="269" r:id="rId14"/>
    <p:sldId id="270" r:id="rId15"/>
    <p:sldId id="268"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2"/>
      <p:bold r:id="rId23"/>
    </p:embeddedFont>
    <p:embeddedFont>
      <p:font typeface="Cambria" panose="02040503050406030204" pitchFamily="18" charset="0"/>
      <p:regular r:id="rId24"/>
      <p:bold r:id="rId25"/>
      <p:italic r:id="rId26"/>
      <p:boldItalic r:id="rId27"/>
    </p:embeddedFont>
    <p:embeddedFont>
      <p:font typeface="DM Serif Display" pitchFamily="2" charset="0"/>
      <p:regular r:id="rId28"/>
      <p:italic r:id="rId29"/>
    </p:embeddedFont>
    <p:embeddedFont>
      <p:font typeface="Montserrat Light" panose="00000400000000000000" pitchFamily="2"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584967" y="3173600"/>
            <a:ext cx="9022000" cy="22476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1612677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Accent">
  <p:cSld name="Blank - Accent">
    <p:bg>
      <p:bgPr>
        <a:gradFill>
          <a:gsLst>
            <a:gs pos="0">
              <a:schemeClr val="accent5"/>
            </a:gs>
            <a:gs pos="50000">
              <a:schemeClr val="accent5"/>
            </a:gs>
            <a:gs pos="100000">
              <a:schemeClr val="accent6"/>
            </a:gs>
          </a:gsLst>
          <a:lin ang="1680027"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306013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White">
  <p:cSld name="Blank - White">
    <p:bg>
      <p:bgPr>
        <a:gradFill>
          <a:gsLst>
            <a:gs pos="0">
              <a:schemeClr val="lt2"/>
            </a:gs>
            <a:gs pos="50000">
              <a:schemeClr val="lt1"/>
            </a:gs>
            <a:gs pos="100000">
              <a:schemeClr val="lt1"/>
            </a:gs>
          </a:gsLst>
          <a:lin ang="1680027" scaled="0"/>
        </a:gradFill>
        <a:effectLst/>
      </p:bgPr>
    </p:bg>
    <p:spTree>
      <p:nvGrpSpPr>
        <p:cNvPr id="1" name="Shape 53"/>
        <p:cNvGrpSpPr/>
        <p:nvPr/>
      </p:nvGrpSpPr>
      <p:grpSpPr>
        <a:xfrm>
          <a:off x="0" y="0"/>
          <a:ext cx="0" cy="0"/>
          <a:chOff x="0" y="0"/>
          <a:chExt cx="0" cy="0"/>
        </a:xfrm>
      </p:grpSpPr>
      <p:sp>
        <p:nvSpPr>
          <p:cNvPr id="54" name="Google Shape;54;p12"/>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3251671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ark 2">
  <p:cSld name="Blank - Dark 2">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
        <p:nvSpPr>
          <p:cNvPr id="58" name="Google Shape;58;p1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14276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 Dark 3">
  <p:cSld name="Blank - Dark 3">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
        <p:nvSpPr>
          <p:cNvPr id="61" name="Google Shape;61;p14"/>
          <p:cNvSpPr/>
          <p:nvPr/>
        </p:nvSpPr>
        <p:spPr>
          <a:xfrm rot="5400000" flipH="1">
            <a:off x="-330949"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18041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1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1744396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9"/>
        <p:cNvGrpSpPr/>
        <p:nvPr/>
      </p:nvGrpSpPr>
      <p:grpSpPr>
        <a:xfrm>
          <a:off x="0" y="0"/>
          <a:ext cx="0" cy="0"/>
          <a:chOff x="0" y="0"/>
          <a:chExt cx="0" cy="0"/>
        </a:xfrm>
      </p:grpSpPr>
      <p:sp>
        <p:nvSpPr>
          <p:cNvPr id="280" name="Google Shape;280;p11"/>
          <p:cNvSpPr txBox="1">
            <a:spLocks noGrp="1"/>
          </p:cNvSpPr>
          <p:nvPr>
            <p:ph type="sldNum" idx="12"/>
          </p:nvPr>
        </p:nvSpPr>
        <p:spPr>
          <a:xfrm>
            <a:off x="11639200" y="6312100"/>
            <a:ext cx="552800" cy="5460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50027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 y="0"/>
            <a:ext cx="12192255" cy="68580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584967" y="3171133"/>
            <a:ext cx="9022000" cy="1740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5" name="Google Shape;15;p3"/>
          <p:cNvSpPr txBox="1">
            <a:spLocks noGrp="1"/>
          </p:cNvSpPr>
          <p:nvPr>
            <p:ph type="subTitle" idx="1"/>
          </p:nvPr>
        </p:nvSpPr>
        <p:spPr>
          <a:xfrm>
            <a:off x="1584967" y="5040404"/>
            <a:ext cx="9022000" cy="3808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3051663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rot="5400000">
            <a:off x="2675145" y="-2640525"/>
            <a:ext cx="6849331" cy="1218438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4"/>
          <p:cNvSpPr txBox="1">
            <a:spLocks noGrp="1"/>
          </p:cNvSpPr>
          <p:nvPr>
            <p:ph type="body" idx="1"/>
          </p:nvPr>
        </p:nvSpPr>
        <p:spPr>
          <a:xfrm>
            <a:off x="1584967" y="1642400"/>
            <a:ext cx="9022000" cy="3573200"/>
          </a:xfrm>
          <a:prstGeom prst="rect">
            <a:avLst/>
          </a:prstGeom>
        </p:spPr>
        <p:txBody>
          <a:bodyPr spcFirstLastPara="1" wrap="square" lIns="0" tIns="0" rIns="0" bIns="0" anchor="t" anchorCtr="0">
            <a:noAutofit/>
          </a:bodyPr>
          <a:lstStyle>
            <a:lvl1pPr marL="609585" lvl="0" indent="-609585" rtl="0">
              <a:spcBef>
                <a:spcPts val="800"/>
              </a:spcBef>
              <a:spcAft>
                <a:spcPts val="0"/>
              </a:spcAft>
              <a:buSzPts val="3600"/>
              <a:buFont typeface="DM Serif Display"/>
              <a:buChar char="╺"/>
              <a:defRPr sz="4800">
                <a:latin typeface="DM Serif Display"/>
                <a:ea typeface="DM Serif Display"/>
                <a:cs typeface="DM Serif Display"/>
                <a:sym typeface="DM Serif Display"/>
              </a:defRPr>
            </a:lvl1pPr>
            <a:lvl2pPr marL="1219170" lvl="1"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2pPr>
            <a:lvl3pPr marL="1828754" lvl="2"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3pPr>
            <a:lvl4pPr marL="2438339" lvl="3"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4pPr>
            <a:lvl5pPr marL="3047924" lvl="4"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5pPr>
            <a:lvl6pPr marL="3657509" lvl="5"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6pPr>
            <a:lvl7pPr marL="4267093" lvl="6"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7pPr>
            <a:lvl8pPr marL="4876678" lvl="7"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8pPr>
            <a:lvl9pPr marL="5486263" lvl="8" indent="-609585" rtl="0">
              <a:spcBef>
                <a:spcPts val="0"/>
              </a:spcBef>
              <a:spcAft>
                <a:spcPts val="0"/>
              </a:spcAft>
              <a:buSzPts val="3600"/>
              <a:buFont typeface="DM Serif Display"/>
              <a:buChar char="■"/>
              <a:defRPr sz="4800">
                <a:latin typeface="DM Serif Display"/>
                <a:ea typeface="DM Serif Display"/>
                <a:cs typeface="DM Serif Display"/>
                <a:sym typeface="DM Serif Display"/>
              </a:defRPr>
            </a:lvl9pPr>
          </a:lstStyle>
          <a:p>
            <a:pPr lvl="0"/>
            <a:r>
              <a:rPr lang="en-US"/>
              <a:t>Click to edit Master text styles</a:t>
            </a:r>
          </a:p>
        </p:txBody>
      </p:sp>
      <p:sp>
        <p:nvSpPr>
          <p:cNvPr id="19" name="Google Shape;19;p4"/>
          <p:cNvSpPr txBox="1"/>
          <p:nvPr/>
        </p:nvSpPr>
        <p:spPr>
          <a:xfrm>
            <a:off x="1007984" y="1575703"/>
            <a:ext cx="617600" cy="91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0">
                <a:solidFill>
                  <a:schemeClr val="accent6"/>
                </a:solidFill>
                <a:latin typeface="DM Serif Display"/>
                <a:ea typeface="DM Serif Display"/>
                <a:cs typeface="DM Serif Display"/>
                <a:sym typeface="DM Serif Display"/>
              </a:rPr>
              <a:t>“</a:t>
            </a:r>
            <a:endParaRPr sz="8000">
              <a:solidFill>
                <a:schemeClr val="accent6"/>
              </a:solidFill>
              <a:latin typeface="DM Serif Display"/>
              <a:ea typeface="DM Serif Display"/>
              <a:cs typeface="DM Serif Display"/>
              <a:sym typeface="DM Serif Display"/>
            </a:endParaRPr>
          </a:p>
        </p:txBody>
      </p:sp>
      <p:sp>
        <p:nvSpPr>
          <p:cNvPr id="20" name="Google Shape;20;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326056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4" name="Google Shape;24;p5"/>
          <p:cNvSpPr txBox="1">
            <a:spLocks noGrp="1"/>
          </p:cNvSpPr>
          <p:nvPr>
            <p:ph type="body" idx="1"/>
          </p:nvPr>
        </p:nvSpPr>
        <p:spPr>
          <a:xfrm>
            <a:off x="1584967" y="3802567"/>
            <a:ext cx="9022000" cy="2090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Font typeface="Montserrat Light"/>
              <a:buChar char="╺"/>
              <a:defRPr sz="2133">
                <a:latin typeface="Montserrat Light"/>
                <a:ea typeface="Montserrat Light"/>
                <a:cs typeface="Montserrat Light"/>
                <a:sym typeface="Montserrat Light"/>
              </a:defRPr>
            </a:lvl1pPr>
            <a:lvl2pPr marL="1219170" lvl="1" indent="-440256" rtl="0">
              <a:spcBef>
                <a:spcPts val="0"/>
              </a:spcBef>
              <a:spcAft>
                <a:spcPts val="0"/>
              </a:spcAft>
              <a:buSzPts val="1600"/>
              <a:buFont typeface="Montserrat Light"/>
              <a:buChar char="-"/>
              <a:defRPr sz="2133">
                <a:latin typeface="Montserrat Light"/>
                <a:ea typeface="Montserrat Light"/>
                <a:cs typeface="Montserrat Light"/>
                <a:sym typeface="Montserrat Light"/>
              </a:defRPr>
            </a:lvl2pPr>
            <a:lvl3pPr marL="1828754" lvl="2"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3pPr>
            <a:lvl4pPr marL="2438339" lvl="3"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4pPr>
            <a:lvl5pPr marL="3047924" lvl="4"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5pPr>
            <a:lvl6pPr marL="3657509" lvl="5"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6pPr>
            <a:lvl7pPr marL="4267093" lvl="6"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7pPr>
            <a:lvl8pPr marL="4876678" lvl="7"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8pPr>
            <a:lvl9pPr marL="5486263" lvl="8" indent="-440256" rtl="0">
              <a:spcBef>
                <a:spcPts val="0"/>
              </a:spcBef>
              <a:spcAft>
                <a:spcPts val="0"/>
              </a:spcAft>
              <a:buClr>
                <a:schemeClr val="accent2"/>
              </a:buClr>
              <a:buSzPts val="1600"/>
              <a:buFont typeface="Montserrat Light"/>
              <a:buChar char="■"/>
              <a:defRPr sz="2133">
                <a:latin typeface="Montserrat Light"/>
                <a:ea typeface="Montserrat Light"/>
                <a:cs typeface="Montserrat Light"/>
                <a:sym typeface="Montserrat Light"/>
              </a:defRPr>
            </a:lvl9pPr>
          </a:lstStyle>
          <a:p>
            <a:pPr lvl="0"/>
            <a:r>
              <a:rPr lang="en-US"/>
              <a:t>Click to edit Master text styles</a:t>
            </a:r>
          </a:p>
        </p:txBody>
      </p:sp>
      <p:sp>
        <p:nvSpPr>
          <p:cNvPr id="25" name="Google Shape;25;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882884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29" name="Google Shape;29;p6"/>
          <p:cNvSpPr txBox="1">
            <a:spLocks noGrp="1"/>
          </p:cNvSpPr>
          <p:nvPr>
            <p:ph type="body" idx="1"/>
          </p:nvPr>
        </p:nvSpPr>
        <p:spPr>
          <a:xfrm>
            <a:off x="1584967"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0" name="Google Shape;30;p6"/>
          <p:cNvSpPr txBox="1">
            <a:spLocks noGrp="1"/>
          </p:cNvSpPr>
          <p:nvPr>
            <p:ph type="body" idx="2"/>
          </p:nvPr>
        </p:nvSpPr>
        <p:spPr>
          <a:xfrm>
            <a:off x="6362352" y="3802567"/>
            <a:ext cx="4244800" cy="2090000"/>
          </a:xfrm>
          <a:prstGeom prst="rect">
            <a:avLst/>
          </a:prstGeom>
        </p:spPr>
        <p:txBody>
          <a:bodyPr spcFirstLastPara="1" wrap="square" lIns="0" tIns="0" rIns="0" bIns="0"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pPr lvl="0"/>
            <a:r>
              <a:rPr lang="en-US"/>
              <a:t>Click to edit Master text styles</a:t>
            </a:r>
          </a:p>
        </p:txBody>
      </p:sp>
      <p:sp>
        <p:nvSpPr>
          <p:cNvPr id="31" name="Google Shape;31;p6"/>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2795669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584967" y="1371833"/>
            <a:ext cx="9022000" cy="20900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r>
              <a:rPr lang="en-US"/>
              <a:t>Click to edit Master title style</a:t>
            </a:r>
            <a:endParaRPr/>
          </a:p>
        </p:txBody>
      </p:sp>
      <p:sp>
        <p:nvSpPr>
          <p:cNvPr id="35" name="Google Shape;35;p7"/>
          <p:cNvSpPr txBox="1">
            <a:spLocks noGrp="1"/>
          </p:cNvSpPr>
          <p:nvPr>
            <p:ph type="body" idx="1"/>
          </p:nvPr>
        </p:nvSpPr>
        <p:spPr>
          <a:xfrm>
            <a:off x="158496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6" name="Google Shape;36;p7"/>
          <p:cNvSpPr txBox="1">
            <a:spLocks noGrp="1"/>
          </p:cNvSpPr>
          <p:nvPr>
            <p:ph type="body" idx="2"/>
          </p:nvPr>
        </p:nvSpPr>
        <p:spPr>
          <a:xfrm>
            <a:off x="469873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7" name="Google Shape;37;p7"/>
          <p:cNvSpPr txBox="1">
            <a:spLocks noGrp="1"/>
          </p:cNvSpPr>
          <p:nvPr>
            <p:ph type="body" idx="3"/>
          </p:nvPr>
        </p:nvSpPr>
        <p:spPr>
          <a:xfrm>
            <a:off x="7812507" y="3802567"/>
            <a:ext cx="2708800" cy="20900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Click to edit Master text styles</a:t>
            </a:r>
          </a:p>
        </p:txBody>
      </p:sp>
      <p:sp>
        <p:nvSpPr>
          <p:cNvPr id="38" name="Google Shape;38;p7"/>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2549918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8"/>
          <p:cNvSpPr/>
          <p:nvPr/>
        </p:nvSpPr>
        <p:spPr>
          <a:xfrm>
            <a:off x="3913088" y="0"/>
            <a:ext cx="8285480" cy="68580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584967" y="1397700"/>
            <a:ext cx="9022000" cy="6380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42" name="Google Shape;42;p8"/>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3188170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9"/>
          <p:cNvSpPr/>
          <p:nvPr/>
        </p:nvSpPr>
        <p:spPr>
          <a:xfrm rot="-5400000">
            <a:off x="5654651" y="328279"/>
            <a:ext cx="6868303" cy="620640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9"/>
          <p:cNvSpPr txBox="1">
            <a:spLocks noGrp="1"/>
          </p:cNvSpPr>
          <p:nvPr>
            <p:ph type="body" idx="1"/>
          </p:nvPr>
        </p:nvSpPr>
        <p:spPr>
          <a:xfrm>
            <a:off x="1584967" y="5468667"/>
            <a:ext cx="9022000" cy="5248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600"/>
              <a:buNone/>
              <a:defRPr/>
            </a:lvl1pPr>
          </a:lstStyle>
          <a:p>
            <a:pPr lvl="0"/>
            <a:r>
              <a:rPr lang="en-US"/>
              <a:t>Click to edit Master text styles</a:t>
            </a:r>
          </a:p>
        </p:txBody>
      </p:sp>
      <p:sp>
        <p:nvSpPr>
          <p:cNvPr id="46" name="Google Shape;46;p9"/>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2399733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Dark 1" type="blank">
  <p:cSld name="Blank - Dark 1">
    <p:spTree>
      <p:nvGrpSpPr>
        <p:cNvPr id="1" name="Shape 47"/>
        <p:cNvGrpSpPr/>
        <p:nvPr/>
      </p:nvGrpSpPr>
      <p:grpSpPr>
        <a:xfrm>
          <a:off x="0" y="0"/>
          <a:ext cx="0" cy="0"/>
          <a:chOff x="0" y="0"/>
          <a:chExt cx="0" cy="0"/>
        </a:xfrm>
      </p:grpSpPr>
      <p:sp>
        <p:nvSpPr>
          <p:cNvPr id="48" name="Google Shape;48;p10"/>
          <p:cNvSpPr/>
          <p:nvPr/>
        </p:nvSpPr>
        <p:spPr>
          <a:xfrm>
            <a:off x="1" y="12721"/>
            <a:ext cx="12192255" cy="684530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F70125-BF3B-4560-9283-F779DAA83C13}" type="slidenum">
              <a:rPr lang="en-US" smtClean="0"/>
              <a:t>‹#›</a:t>
            </a:fld>
            <a:endParaRPr lang="en-US"/>
          </a:p>
        </p:txBody>
      </p:sp>
    </p:spTree>
    <p:extLst>
      <p:ext uri="{BB962C8B-B14F-4D97-AF65-F5344CB8AC3E}">
        <p14:creationId xmlns:p14="http://schemas.microsoft.com/office/powerpoint/2010/main" val="2099495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84967" y="1371833"/>
            <a:ext cx="9022000" cy="20900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584967" y="3802567"/>
            <a:ext cx="9022000" cy="20900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11205845" y="6231535"/>
            <a:ext cx="731600" cy="524800"/>
          </a:xfrm>
          <a:prstGeom prst="rect">
            <a:avLst/>
          </a:prstGeom>
          <a:noFill/>
          <a:ln>
            <a:noFill/>
          </a:ln>
        </p:spPr>
        <p:txBody>
          <a:bodyPr spcFirstLastPara="1" wrap="square" lIns="0" tIns="0" rIns="0" bIns="0" anchor="ctr" anchorCtr="0">
            <a:noAutofit/>
          </a:bodyPr>
          <a:lstStyle>
            <a:lvl1pPr lvl="0" algn="l" rtl="1">
              <a:buNone/>
              <a:defRPr sz="2000">
                <a:solidFill>
                  <a:schemeClr val="bg1"/>
                </a:solidFill>
                <a:latin typeface="DM Serif Display"/>
                <a:ea typeface="DM Serif Display"/>
                <a:cs typeface="DM Serif Display"/>
                <a:sym typeface="DM Serif Display"/>
              </a:defRPr>
            </a:lvl1pPr>
            <a:lvl2pPr lvl="1" algn="r" rtl="0">
              <a:buNone/>
              <a:defRPr sz="1733">
                <a:solidFill>
                  <a:schemeClr val="dk2"/>
                </a:solidFill>
                <a:latin typeface="DM Serif Display"/>
                <a:ea typeface="DM Serif Display"/>
                <a:cs typeface="DM Serif Display"/>
                <a:sym typeface="DM Serif Display"/>
              </a:defRPr>
            </a:lvl2pPr>
            <a:lvl3pPr lvl="2" algn="r" rtl="0">
              <a:buNone/>
              <a:defRPr sz="1733">
                <a:solidFill>
                  <a:schemeClr val="dk2"/>
                </a:solidFill>
                <a:latin typeface="DM Serif Display"/>
                <a:ea typeface="DM Serif Display"/>
                <a:cs typeface="DM Serif Display"/>
                <a:sym typeface="DM Serif Display"/>
              </a:defRPr>
            </a:lvl3pPr>
            <a:lvl4pPr lvl="3" algn="r" rtl="0">
              <a:buNone/>
              <a:defRPr sz="1733">
                <a:solidFill>
                  <a:schemeClr val="dk2"/>
                </a:solidFill>
                <a:latin typeface="DM Serif Display"/>
                <a:ea typeface="DM Serif Display"/>
                <a:cs typeface="DM Serif Display"/>
                <a:sym typeface="DM Serif Display"/>
              </a:defRPr>
            </a:lvl4pPr>
            <a:lvl5pPr lvl="4" algn="r" rtl="0">
              <a:buNone/>
              <a:defRPr sz="1733">
                <a:solidFill>
                  <a:schemeClr val="dk2"/>
                </a:solidFill>
                <a:latin typeface="DM Serif Display"/>
                <a:ea typeface="DM Serif Display"/>
                <a:cs typeface="DM Serif Display"/>
                <a:sym typeface="DM Serif Display"/>
              </a:defRPr>
            </a:lvl5pPr>
            <a:lvl6pPr lvl="5" algn="r" rtl="0">
              <a:buNone/>
              <a:defRPr sz="1733">
                <a:solidFill>
                  <a:schemeClr val="dk2"/>
                </a:solidFill>
                <a:latin typeface="DM Serif Display"/>
                <a:ea typeface="DM Serif Display"/>
                <a:cs typeface="DM Serif Display"/>
                <a:sym typeface="DM Serif Display"/>
              </a:defRPr>
            </a:lvl6pPr>
            <a:lvl7pPr lvl="6" algn="r" rtl="0">
              <a:buNone/>
              <a:defRPr sz="1733">
                <a:solidFill>
                  <a:schemeClr val="dk2"/>
                </a:solidFill>
                <a:latin typeface="DM Serif Display"/>
                <a:ea typeface="DM Serif Display"/>
                <a:cs typeface="DM Serif Display"/>
                <a:sym typeface="DM Serif Display"/>
              </a:defRPr>
            </a:lvl7pPr>
            <a:lvl8pPr lvl="7" algn="r" rtl="0">
              <a:buNone/>
              <a:defRPr sz="1733">
                <a:solidFill>
                  <a:schemeClr val="dk2"/>
                </a:solidFill>
                <a:latin typeface="DM Serif Display"/>
                <a:ea typeface="DM Serif Display"/>
                <a:cs typeface="DM Serif Display"/>
                <a:sym typeface="DM Serif Display"/>
              </a:defRPr>
            </a:lvl8pPr>
            <a:lvl9pPr lvl="8" algn="r" rtl="0">
              <a:buNone/>
              <a:defRPr sz="1733">
                <a:solidFill>
                  <a:schemeClr val="dk2"/>
                </a:solidFill>
                <a:latin typeface="DM Serif Display"/>
                <a:ea typeface="DM Serif Display"/>
                <a:cs typeface="DM Serif Display"/>
                <a:sym typeface="DM Serif Display"/>
              </a:defRPr>
            </a:lvl9pPr>
          </a:lstStyle>
          <a:p>
            <a:fld id="{C3F70125-BF3B-4560-9283-F779DAA83C13}" type="slidenum">
              <a:rPr lang="en-US" smtClean="0"/>
              <a:pPr/>
              <a:t>‹#›</a:t>
            </a:fld>
            <a:endParaRPr lang="en-US"/>
          </a:p>
        </p:txBody>
      </p:sp>
    </p:spTree>
    <p:extLst>
      <p:ext uri="{BB962C8B-B14F-4D97-AF65-F5344CB8AC3E}">
        <p14:creationId xmlns:p14="http://schemas.microsoft.com/office/powerpoint/2010/main" val="143420892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fade thruBlk="1"/>
  </p:transition>
  <p:txStyles>
    <p:title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2000" b="0" i="0" u="none" strike="noStrike" cap="none">
          <a:solidFill>
            <a:schemeClr val="bg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2000" b="0" i="0" u="none" strike="noStrike" cap="none">
          <a:solidFill>
            <a:schemeClr val="bg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0E1AAF-4F8C-4BA7-9EA5-DC5FE3A00760}"/>
              </a:ext>
            </a:extLst>
          </p:cNvPr>
          <p:cNvSpPr txBox="1"/>
          <p:nvPr/>
        </p:nvSpPr>
        <p:spPr>
          <a:xfrm>
            <a:off x="2776104" y="1490008"/>
            <a:ext cx="6639790" cy="1938992"/>
          </a:xfrm>
          <a:prstGeom prst="rect">
            <a:avLst/>
          </a:prstGeom>
          <a:noFill/>
        </p:spPr>
        <p:txBody>
          <a:bodyPr wrap="square" rtlCol="0">
            <a:spAutoFit/>
          </a:bodyPr>
          <a:lstStyle/>
          <a:p>
            <a:pPr algn="ctr" rtl="1"/>
            <a:r>
              <a:rPr lang="fa-IR" sz="6000"/>
              <a:t>تشخیص لبه</a:t>
            </a:r>
            <a:endParaRPr lang="en-US" sz="6000"/>
          </a:p>
          <a:p>
            <a:pPr algn="ctr" rtl="1"/>
            <a:r>
              <a:rPr lang="en-US" sz="6000"/>
              <a:t> (edge detection) </a:t>
            </a:r>
            <a:r>
              <a:rPr lang="fa-IR" sz="6000"/>
              <a:t> </a:t>
            </a:r>
            <a:endParaRPr lang="en-US" sz="6000"/>
          </a:p>
        </p:txBody>
      </p:sp>
      <p:pic>
        <p:nvPicPr>
          <p:cNvPr id="1026" name="Picture 2" descr="Introduction to edge detection - Walrus Vision Toolbox">
            <a:extLst>
              <a:ext uri="{FF2B5EF4-FFF2-40B4-BE49-F238E27FC236}">
                <a16:creationId xmlns:a16="http://schemas.microsoft.com/office/drawing/2014/main" id="{76896F1D-CFBD-4E87-9E4B-04DF4151C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129" y="4171948"/>
            <a:ext cx="4715741" cy="2270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976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CFA4C5-7AC2-4C09-902B-93FE5D932702}"/>
              </a:ext>
            </a:extLst>
          </p:cNvPr>
          <p:cNvSpPr txBox="1"/>
          <p:nvPr/>
        </p:nvSpPr>
        <p:spPr>
          <a:xfrm>
            <a:off x="155864" y="273225"/>
            <a:ext cx="11832647" cy="2585323"/>
          </a:xfrm>
          <a:prstGeom prst="rect">
            <a:avLst/>
          </a:prstGeom>
          <a:noFill/>
        </p:spPr>
        <p:txBody>
          <a:bodyPr wrap="square">
            <a:spAutoFit/>
          </a:bodyPr>
          <a:lstStyle/>
          <a:p>
            <a:pPr algn="just" rtl="1"/>
            <a:r>
              <a:rPr lang="fa-IR">
                <a:solidFill>
                  <a:schemeClr val="bg1"/>
                </a:solidFill>
              </a:rPr>
              <a:t>و مراحل شامل</a:t>
            </a:r>
          </a:p>
          <a:p>
            <a:pPr algn="just" rtl="1"/>
            <a:r>
              <a:rPr lang="fa-IR">
                <a:solidFill>
                  <a:schemeClr val="bg1"/>
                </a:solidFill>
              </a:rPr>
              <a:t>۱- در ابتدا باید تصویر رنگی را به جهت لبه یابی بهتر به یک تصویر سطح خاکستری تبدیل کرد.</a:t>
            </a:r>
          </a:p>
          <a:p>
            <a:pPr algn="just" rtl="1"/>
            <a:r>
              <a:rPr lang="fa-IR">
                <a:solidFill>
                  <a:schemeClr val="bg1"/>
                </a:solidFill>
              </a:rPr>
              <a:t>۲- نویز را از تصویر دریافتی حذف کرد. بدلیل اینکه فیلتر گاوسین از یک ماسک ساده برای حذف نویز استفاده می کند لبه یاب کنی در مرحله اول برای حذف نویز آن را بکار میگیرد.</a:t>
            </a:r>
          </a:p>
          <a:p>
            <a:pPr algn="just" rtl="1"/>
            <a:r>
              <a:rPr lang="fa-IR">
                <a:solidFill>
                  <a:schemeClr val="bg1"/>
                </a:solidFill>
              </a:rPr>
              <a:t>۳- در یک تصویر سطح خاکستر جایی را که بیشترین تغییرات را داشته باشند به عنوان لبه در نظر گرفته می شوند و این مکانها با گرفتن گرادیان تصویر با استفاده عملگر سوبل بدست می آیند. سپس لبه های مات یافت شده به لبه های تیزتر تبدیل می شوند.</a:t>
            </a:r>
          </a:p>
          <a:p>
            <a:pPr algn="just" rtl="1"/>
            <a:r>
              <a:rPr lang="fa-IR">
                <a:solidFill>
                  <a:schemeClr val="bg1"/>
                </a:solidFill>
              </a:rPr>
              <a:t>۴- برخی از لبه های کشف شده واقعا لبه نیستند و در واقع نویز هستند که باید آنها توسط حد آستانه فیلتر شوند.آستانه از دو حد آستانه بالاتر </a:t>
            </a:r>
            <a:r>
              <a:rPr lang="en-US">
                <a:solidFill>
                  <a:schemeClr val="bg1"/>
                </a:solidFill>
              </a:rPr>
              <a:t>(Th) </a:t>
            </a:r>
            <a:r>
              <a:rPr lang="fa-IR">
                <a:solidFill>
                  <a:schemeClr val="bg1"/>
                </a:solidFill>
              </a:rPr>
              <a:t>و حد آستانه پایین تر </a:t>
            </a:r>
            <a:r>
              <a:rPr lang="en-US">
                <a:solidFill>
                  <a:schemeClr val="bg1"/>
                </a:solidFill>
              </a:rPr>
              <a:t>  (Tl) </a:t>
            </a:r>
            <a:r>
              <a:rPr lang="fa-IR">
                <a:solidFill>
                  <a:schemeClr val="bg1"/>
                </a:solidFill>
              </a:rPr>
              <a:t>استفاده کرده و کنی پیشنهاد می کند که نسبت استانه بالا به پایین </a:t>
            </a:r>
            <a:r>
              <a:rPr lang="fa-IR">
                <a:solidFill>
                  <a:srgbClr val="FFFF00"/>
                </a:solidFill>
              </a:rPr>
              <a:t>سه به یک </a:t>
            </a:r>
            <a:r>
              <a:rPr lang="fa-IR">
                <a:solidFill>
                  <a:schemeClr val="bg1"/>
                </a:solidFill>
              </a:rPr>
              <a:t>باشد.</a:t>
            </a:r>
          </a:p>
          <a:p>
            <a:pPr algn="just" rtl="1"/>
            <a:r>
              <a:rPr lang="fa-IR">
                <a:solidFill>
                  <a:schemeClr val="bg1"/>
                </a:solidFill>
                <a:effectLst/>
              </a:rPr>
              <a:t> این روش بیشتر به کشف لبه های ضعیف به درستی می پردازد و کمتر فریب نویز را می خورد و از بقیه روش ها بهتر است.</a:t>
            </a:r>
          </a:p>
        </p:txBody>
      </p:sp>
      <p:pic>
        <p:nvPicPr>
          <p:cNvPr id="5" name="Picture 4">
            <a:extLst>
              <a:ext uri="{FF2B5EF4-FFF2-40B4-BE49-F238E27FC236}">
                <a16:creationId xmlns:a16="http://schemas.microsoft.com/office/drawing/2014/main" id="{3ED1AD62-5838-4C78-A48C-898C99356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025" y="3192425"/>
            <a:ext cx="3130393" cy="3148281"/>
          </a:xfrm>
          <a:prstGeom prst="rect">
            <a:avLst/>
          </a:prstGeom>
        </p:spPr>
      </p:pic>
      <p:pic>
        <p:nvPicPr>
          <p:cNvPr id="7" name="Picture 6">
            <a:extLst>
              <a:ext uri="{FF2B5EF4-FFF2-40B4-BE49-F238E27FC236}">
                <a16:creationId xmlns:a16="http://schemas.microsoft.com/office/drawing/2014/main" id="{281B8A21-F66F-4E7C-835D-EF6D3A5BB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025" y="3192425"/>
            <a:ext cx="3215986" cy="3148281"/>
          </a:xfrm>
          <a:prstGeom prst="rect">
            <a:avLst/>
          </a:prstGeom>
        </p:spPr>
      </p:pic>
    </p:spTree>
    <p:extLst>
      <p:ext uri="{BB962C8B-B14F-4D97-AF65-F5344CB8AC3E}">
        <p14:creationId xmlns:p14="http://schemas.microsoft.com/office/powerpoint/2010/main" val="137614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0D58F5-C620-4697-86C5-355150B312C1}"/>
              </a:ext>
            </a:extLst>
          </p:cNvPr>
          <p:cNvPicPr>
            <a:picLocks noChangeAspect="1"/>
          </p:cNvPicPr>
          <p:nvPr/>
        </p:nvPicPr>
        <p:blipFill rotWithShape="1">
          <a:blip r:embed="rId2"/>
          <a:srcRect l="12273" t="15000" r="50000" b="66818"/>
          <a:stretch/>
        </p:blipFill>
        <p:spPr>
          <a:xfrm>
            <a:off x="363681" y="218209"/>
            <a:ext cx="8432800" cy="2286000"/>
          </a:xfrm>
          <a:prstGeom prst="rect">
            <a:avLst/>
          </a:prstGeom>
        </p:spPr>
      </p:pic>
      <p:pic>
        <p:nvPicPr>
          <p:cNvPr id="5" name="Picture 4">
            <a:extLst>
              <a:ext uri="{FF2B5EF4-FFF2-40B4-BE49-F238E27FC236}">
                <a16:creationId xmlns:a16="http://schemas.microsoft.com/office/drawing/2014/main" id="{6299E58C-07F5-4469-94B7-403CE065BC12}"/>
              </a:ext>
            </a:extLst>
          </p:cNvPr>
          <p:cNvPicPr>
            <a:picLocks noChangeAspect="1"/>
          </p:cNvPicPr>
          <p:nvPr/>
        </p:nvPicPr>
        <p:blipFill rotWithShape="1">
          <a:blip r:embed="rId2"/>
          <a:srcRect l="55824" t="16364" r="5057" b="33485"/>
          <a:stretch/>
        </p:blipFill>
        <p:spPr>
          <a:xfrm>
            <a:off x="6366162" y="3553691"/>
            <a:ext cx="4083359" cy="2944644"/>
          </a:xfrm>
          <a:prstGeom prst="rect">
            <a:avLst/>
          </a:prstGeom>
        </p:spPr>
      </p:pic>
      <p:pic>
        <p:nvPicPr>
          <p:cNvPr id="7" name="Picture 6">
            <a:extLst>
              <a:ext uri="{FF2B5EF4-FFF2-40B4-BE49-F238E27FC236}">
                <a16:creationId xmlns:a16="http://schemas.microsoft.com/office/drawing/2014/main" id="{2C852723-1AFC-42E0-BE18-CD45A55FFE44}"/>
              </a:ext>
            </a:extLst>
          </p:cNvPr>
          <p:cNvPicPr>
            <a:picLocks noChangeAspect="1"/>
          </p:cNvPicPr>
          <p:nvPr/>
        </p:nvPicPr>
        <p:blipFill>
          <a:blip r:embed="rId3"/>
          <a:stretch>
            <a:fillRect/>
          </a:stretch>
        </p:blipFill>
        <p:spPr>
          <a:xfrm>
            <a:off x="1866901" y="3554022"/>
            <a:ext cx="4405252" cy="2936834"/>
          </a:xfrm>
          <a:prstGeom prst="rect">
            <a:avLst/>
          </a:prstGeom>
        </p:spPr>
      </p:pic>
      <p:sp>
        <p:nvSpPr>
          <p:cNvPr id="8" name="TextBox 7">
            <a:extLst>
              <a:ext uri="{FF2B5EF4-FFF2-40B4-BE49-F238E27FC236}">
                <a16:creationId xmlns:a16="http://schemas.microsoft.com/office/drawing/2014/main" id="{43BBED58-0F75-4B0F-863C-D0D5CBF0BADB}"/>
              </a:ext>
            </a:extLst>
          </p:cNvPr>
          <p:cNvSpPr txBox="1"/>
          <p:nvPr/>
        </p:nvSpPr>
        <p:spPr>
          <a:xfrm>
            <a:off x="7824354" y="2657978"/>
            <a:ext cx="3865418" cy="646331"/>
          </a:xfrm>
          <a:prstGeom prst="rect">
            <a:avLst/>
          </a:prstGeom>
          <a:noFill/>
        </p:spPr>
        <p:txBody>
          <a:bodyPr wrap="square" rtlCol="0">
            <a:spAutoFit/>
          </a:bodyPr>
          <a:lstStyle/>
          <a:p>
            <a:pPr algn="r" rtl="1"/>
            <a:r>
              <a:rPr lang="fa-IR" sz="3600">
                <a:solidFill>
                  <a:schemeClr val="bg1"/>
                </a:solidFill>
              </a:rPr>
              <a:t>نتیجه:</a:t>
            </a:r>
            <a:endParaRPr lang="en-US" sz="3600">
              <a:solidFill>
                <a:schemeClr val="bg1"/>
              </a:solidFill>
            </a:endParaRPr>
          </a:p>
        </p:txBody>
      </p:sp>
    </p:spTree>
    <p:extLst>
      <p:ext uri="{BB962C8B-B14F-4D97-AF65-F5344CB8AC3E}">
        <p14:creationId xmlns:p14="http://schemas.microsoft.com/office/powerpoint/2010/main" val="46510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AF7B2C-AD36-41F4-BAC6-51E0DF1CE220}"/>
              </a:ext>
            </a:extLst>
          </p:cNvPr>
          <p:cNvSpPr txBox="1"/>
          <p:nvPr/>
        </p:nvSpPr>
        <p:spPr>
          <a:xfrm>
            <a:off x="231631" y="528292"/>
            <a:ext cx="11728738" cy="1815882"/>
          </a:xfrm>
          <a:prstGeom prst="rect">
            <a:avLst/>
          </a:prstGeom>
          <a:noFill/>
        </p:spPr>
        <p:txBody>
          <a:bodyPr wrap="square">
            <a:spAutoFit/>
          </a:bodyPr>
          <a:lstStyle/>
          <a:p>
            <a:pPr algn="just" rtl="1"/>
            <a:r>
              <a:rPr lang="fa-IR" sz="3200" b="1">
                <a:solidFill>
                  <a:schemeClr val="bg1"/>
                </a:solidFill>
              </a:rPr>
              <a:t>3- الگوریتم </a:t>
            </a:r>
            <a:r>
              <a:rPr lang="en-US" sz="3200" b="1">
                <a:solidFill>
                  <a:schemeClr val="bg1"/>
                </a:solidFill>
              </a:rPr>
              <a:t>Roberts</a:t>
            </a:r>
            <a:endParaRPr lang="fa-IR" sz="3200" b="1">
              <a:solidFill>
                <a:schemeClr val="bg1"/>
              </a:solidFill>
            </a:endParaRPr>
          </a:p>
          <a:p>
            <a:pPr algn="just" rtl="1"/>
            <a:endParaRPr lang="en-US" sz="3200" b="1">
              <a:solidFill>
                <a:schemeClr val="bg1"/>
              </a:solidFill>
            </a:endParaRPr>
          </a:p>
          <a:p>
            <a:pPr algn="just" rtl="1"/>
            <a:r>
              <a:rPr lang="fa-IR" sz="2400">
                <a:solidFill>
                  <a:schemeClr val="bg1"/>
                </a:solidFill>
              </a:rPr>
              <a:t>این الگوریتم به نویز حساسیت زیادی دارد وپیکسل های کمتری را برای تقریب گرادیان بکار می برد،درضمن نسبت به الگوریتم </a:t>
            </a:r>
            <a:r>
              <a:rPr lang="en-US" sz="2400">
                <a:solidFill>
                  <a:schemeClr val="bg1"/>
                </a:solidFill>
              </a:rPr>
              <a:t>canny</a:t>
            </a:r>
            <a:r>
              <a:rPr lang="fa-IR" sz="2400">
                <a:solidFill>
                  <a:schemeClr val="bg1"/>
                </a:solidFill>
              </a:rPr>
              <a:t> </a:t>
            </a:r>
            <a:r>
              <a:rPr lang="en-US" sz="2400">
                <a:solidFill>
                  <a:schemeClr val="bg1"/>
                </a:solidFill>
              </a:rPr>
              <a:t> </a:t>
            </a:r>
            <a:r>
              <a:rPr lang="fa-IR" sz="2400">
                <a:solidFill>
                  <a:schemeClr val="bg1"/>
                </a:solidFill>
              </a:rPr>
              <a:t>هم قدرت کمتری دارد.</a:t>
            </a:r>
          </a:p>
        </p:txBody>
      </p:sp>
      <p:graphicFrame>
        <p:nvGraphicFramePr>
          <p:cNvPr id="10" name="Table 10">
            <a:extLst>
              <a:ext uri="{FF2B5EF4-FFF2-40B4-BE49-F238E27FC236}">
                <a16:creationId xmlns:a16="http://schemas.microsoft.com/office/drawing/2014/main" id="{63AC8955-4308-48EE-BE8F-9DF3C8AB2852}"/>
              </a:ext>
            </a:extLst>
          </p:cNvPr>
          <p:cNvGraphicFramePr>
            <a:graphicFrameLocks noGrp="1"/>
          </p:cNvGraphicFramePr>
          <p:nvPr>
            <p:extLst>
              <p:ext uri="{D42A27DB-BD31-4B8C-83A1-F6EECF244321}">
                <p14:modId xmlns:p14="http://schemas.microsoft.com/office/powerpoint/2010/main" val="464493587"/>
              </p:ext>
            </p:extLst>
          </p:nvPr>
        </p:nvGraphicFramePr>
        <p:xfrm>
          <a:off x="712354" y="2770847"/>
          <a:ext cx="2207490" cy="1742980"/>
        </p:xfrm>
        <a:graphic>
          <a:graphicData uri="http://schemas.openxmlformats.org/drawingml/2006/table">
            <a:tbl>
              <a:tblPr>
                <a:tableStyleId>{C4B1156A-380E-4F78-BDF5-A606A8083BF9}</a:tableStyleId>
              </a:tblPr>
              <a:tblGrid>
                <a:gridCol w="1103745">
                  <a:extLst>
                    <a:ext uri="{9D8B030D-6E8A-4147-A177-3AD203B41FA5}">
                      <a16:colId xmlns:a16="http://schemas.microsoft.com/office/drawing/2014/main" val="3136895544"/>
                    </a:ext>
                  </a:extLst>
                </a:gridCol>
                <a:gridCol w="1103745">
                  <a:extLst>
                    <a:ext uri="{9D8B030D-6E8A-4147-A177-3AD203B41FA5}">
                      <a16:colId xmlns:a16="http://schemas.microsoft.com/office/drawing/2014/main" val="1758731525"/>
                    </a:ext>
                  </a:extLst>
                </a:gridCol>
              </a:tblGrid>
              <a:tr h="871490">
                <a:tc>
                  <a:txBody>
                    <a:bodyPr/>
                    <a:lstStyle/>
                    <a:p>
                      <a:pPr algn="ctr" rtl="0"/>
                      <a:r>
                        <a:rPr lang="en-US" sz="3600">
                          <a:latin typeface="+mn-lt"/>
                        </a:rPr>
                        <a:t>+1</a:t>
                      </a:r>
                    </a:p>
                  </a:txBody>
                  <a:tcPr anchor="ctr"/>
                </a:tc>
                <a:tc>
                  <a:txBody>
                    <a:bodyPr/>
                    <a:lstStyle/>
                    <a:p>
                      <a:pPr algn="ctr" rtl="0"/>
                      <a:r>
                        <a:rPr lang="en-US" sz="3600">
                          <a:latin typeface="+mn-lt"/>
                        </a:rPr>
                        <a:t>0</a:t>
                      </a:r>
                    </a:p>
                  </a:txBody>
                  <a:tcPr anchor="ctr"/>
                </a:tc>
                <a:extLst>
                  <a:ext uri="{0D108BD9-81ED-4DB2-BD59-A6C34878D82A}">
                    <a16:rowId xmlns:a16="http://schemas.microsoft.com/office/drawing/2014/main" val="2918883914"/>
                  </a:ext>
                </a:extLst>
              </a:tr>
              <a:tr h="871490">
                <a:tc>
                  <a:txBody>
                    <a:bodyPr/>
                    <a:lstStyle/>
                    <a:p>
                      <a:pPr algn="ctr" rtl="0"/>
                      <a:r>
                        <a:rPr lang="en-US" sz="3600">
                          <a:latin typeface="+mn-lt"/>
                        </a:rPr>
                        <a:t>0</a:t>
                      </a:r>
                    </a:p>
                  </a:txBody>
                  <a:tcPr anchor="ctr"/>
                </a:tc>
                <a:tc>
                  <a:txBody>
                    <a:bodyPr/>
                    <a:lstStyle/>
                    <a:p>
                      <a:pPr algn="ctr" rtl="0"/>
                      <a:r>
                        <a:rPr lang="en-US" sz="3600">
                          <a:latin typeface="+mn-lt"/>
                        </a:rPr>
                        <a:t>-1</a:t>
                      </a:r>
                    </a:p>
                  </a:txBody>
                  <a:tcPr anchor="ctr"/>
                </a:tc>
                <a:extLst>
                  <a:ext uri="{0D108BD9-81ED-4DB2-BD59-A6C34878D82A}">
                    <a16:rowId xmlns:a16="http://schemas.microsoft.com/office/drawing/2014/main" val="3331663895"/>
                  </a:ext>
                </a:extLst>
              </a:tr>
            </a:tbl>
          </a:graphicData>
        </a:graphic>
      </p:graphicFrame>
      <p:graphicFrame>
        <p:nvGraphicFramePr>
          <p:cNvPr id="11" name="Table 10">
            <a:extLst>
              <a:ext uri="{FF2B5EF4-FFF2-40B4-BE49-F238E27FC236}">
                <a16:creationId xmlns:a16="http://schemas.microsoft.com/office/drawing/2014/main" id="{90951AF4-6C57-44C5-AABE-4A923A59118F}"/>
              </a:ext>
            </a:extLst>
          </p:cNvPr>
          <p:cNvGraphicFramePr>
            <a:graphicFrameLocks noGrp="1"/>
          </p:cNvGraphicFramePr>
          <p:nvPr>
            <p:extLst>
              <p:ext uri="{D42A27DB-BD31-4B8C-83A1-F6EECF244321}">
                <p14:modId xmlns:p14="http://schemas.microsoft.com/office/powerpoint/2010/main" val="454100593"/>
              </p:ext>
            </p:extLst>
          </p:nvPr>
        </p:nvGraphicFramePr>
        <p:xfrm>
          <a:off x="3982027" y="2770847"/>
          <a:ext cx="2207490" cy="1742980"/>
        </p:xfrm>
        <a:graphic>
          <a:graphicData uri="http://schemas.openxmlformats.org/drawingml/2006/table">
            <a:tbl>
              <a:tblPr>
                <a:tableStyleId>{C4B1156A-380E-4F78-BDF5-A606A8083BF9}</a:tableStyleId>
              </a:tblPr>
              <a:tblGrid>
                <a:gridCol w="1103745">
                  <a:extLst>
                    <a:ext uri="{9D8B030D-6E8A-4147-A177-3AD203B41FA5}">
                      <a16:colId xmlns:a16="http://schemas.microsoft.com/office/drawing/2014/main" val="3136895544"/>
                    </a:ext>
                  </a:extLst>
                </a:gridCol>
                <a:gridCol w="1103745">
                  <a:extLst>
                    <a:ext uri="{9D8B030D-6E8A-4147-A177-3AD203B41FA5}">
                      <a16:colId xmlns:a16="http://schemas.microsoft.com/office/drawing/2014/main" val="1758731525"/>
                    </a:ext>
                  </a:extLst>
                </a:gridCol>
              </a:tblGrid>
              <a:tr h="871490">
                <a:tc>
                  <a:txBody>
                    <a:bodyPr/>
                    <a:lstStyle/>
                    <a:p>
                      <a:pPr algn="ctr" rtl="0"/>
                      <a:r>
                        <a:rPr lang="en-US" sz="3600">
                          <a:latin typeface="+mn-lt"/>
                        </a:rPr>
                        <a:t>0</a:t>
                      </a:r>
                    </a:p>
                  </a:txBody>
                  <a:tcPr anchor="ctr"/>
                </a:tc>
                <a:tc>
                  <a:txBody>
                    <a:bodyPr/>
                    <a:lstStyle/>
                    <a:p>
                      <a:pPr algn="ctr" rtl="0"/>
                      <a:r>
                        <a:rPr lang="en-US" sz="3600">
                          <a:latin typeface="+mn-lt"/>
                        </a:rPr>
                        <a:t>+1</a:t>
                      </a:r>
                    </a:p>
                  </a:txBody>
                  <a:tcPr anchor="ctr"/>
                </a:tc>
                <a:extLst>
                  <a:ext uri="{0D108BD9-81ED-4DB2-BD59-A6C34878D82A}">
                    <a16:rowId xmlns:a16="http://schemas.microsoft.com/office/drawing/2014/main" val="2918883914"/>
                  </a:ext>
                </a:extLst>
              </a:tr>
              <a:tr h="871490">
                <a:tc>
                  <a:txBody>
                    <a:bodyPr/>
                    <a:lstStyle/>
                    <a:p>
                      <a:pPr algn="ctr" rtl="0"/>
                      <a:r>
                        <a:rPr lang="en-US" sz="3600">
                          <a:latin typeface="+mn-lt"/>
                        </a:rPr>
                        <a:t>-1</a:t>
                      </a:r>
                    </a:p>
                  </a:txBody>
                  <a:tcPr anchor="ctr"/>
                </a:tc>
                <a:tc>
                  <a:txBody>
                    <a:bodyPr/>
                    <a:lstStyle/>
                    <a:p>
                      <a:pPr algn="ctr" rtl="0"/>
                      <a:r>
                        <a:rPr lang="en-US" sz="3600">
                          <a:latin typeface="+mn-lt"/>
                        </a:rPr>
                        <a:t>0</a:t>
                      </a:r>
                    </a:p>
                  </a:txBody>
                  <a:tcPr anchor="ctr"/>
                </a:tc>
                <a:extLst>
                  <a:ext uri="{0D108BD9-81ED-4DB2-BD59-A6C34878D82A}">
                    <a16:rowId xmlns:a16="http://schemas.microsoft.com/office/drawing/2014/main" val="3331663895"/>
                  </a:ext>
                </a:extLst>
              </a:tr>
            </a:tbl>
          </a:graphicData>
        </a:graphic>
      </p:graphicFrame>
      <p:sp>
        <p:nvSpPr>
          <p:cNvPr id="12" name="TextBox 11">
            <a:extLst>
              <a:ext uri="{FF2B5EF4-FFF2-40B4-BE49-F238E27FC236}">
                <a16:creationId xmlns:a16="http://schemas.microsoft.com/office/drawing/2014/main" id="{71D3C996-A168-402D-8408-5EC2DCA73822}"/>
              </a:ext>
            </a:extLst>
          </p:cNvPr>
          <p:cNvSpPr txBox="1"/>
          <p:nvPr/>
        </p:nvSpPr>
        <p:spPr>
          <a:xfrm>
            <a:off x="1383721" y="4759036"/>
            <a:ext cx="864756" cy="58477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a:solidFill>
                  <a:schemeClr val="tx1"/>
                </a:solidFill>
              </a:rPr>
              <a:t>G</a:t>
            </a:r>
            <a:r>
              <a:rPr lang="en-US" sz="3200" baseline="-25000">
                <a:solidFill>
                  <a:schemeClr val="tx1"/>
                </a:solidFill>
              </a:rPr>
              <a:t>x</a:t>
            </a:r>
            <a:endParaRPr lang="en-US" sz="3200">
              <a:solidFill>
                <a:schemeClr val="tx1"/>
              </a:solidFill>
            </a:endParaRPr>
          </a:p>
        </p:txBody>
      </p:sp>
      <p:sp>
        <p:nvSpPr>
          <p:cNvPr id="13" name="TextBox 12">
            <a:extLst>
              <a:ext uri="{FF2B5EF4-FFF2-40B4-BE49-F238E27FC236}">
                <a16:creationId xmlns:a16="http://schemas.microsoft.com/office/drawing/2014/main" id="{797AFE14-1157-4240-94E5-0C258E031B20}"/>
              </a:ext>
            </a:extLst>
          </p:cNvPr>
          <p:cNvSpPr txBox="1"/>
          <p:nvPr/>
        </p:nvSpPr>
        <p:spPr>
          <a:xfrm>
            <a:off x="4653394" y="4759035"/>
            <a:ext cx="864756" cy="58477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a:solidFill>
                  <a:schemeClr val="tx1"/>
                </a:solidFill>
              </a:rPr>
              <a:t>G</a:t>
            </a:r>
            <a:r>
              <a:rPr lang="en-US" sz="3200" baseline="-25000">
                <a:solidFill>
                  <a:schemeClr val="tx1"/>
                </a:solidFill>
              </a:rPr>
              <a:t>y</a:t>
            </a:r>
            <a:endParaRPr lang="en-US" sz="3200">
              <a:solidFill>
                <a:schemeClr val="tx1"/>
              </a:solidFill>
            </a:endParaRPr>
          </a:p>
        </p:txBody>
      </p:sp>
    </p:spTree>
    <p:extLst>
      <p:ext uri="{BB962C8B-B14F-4D97-AF65-F5344CB8AC3E}">
        <p14:creationId xmlns:p14="http://schemas.microsoft.com/office/powerpoint/2010/main" val="345594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2C2D18-080F-48DC-A930-D1FA04ED07E4}"/>
              </a:ext>
            </a:extLst>
          </p:cNvPr>
          <p:cNvPicPr>
            <a:picLocks noChangeAspect="1"/>
          </p:cNvPicPr>
          <p:nvPr/>
        </p:nvPicPr>
        <p:blipFill rotWithShape="1">
          <a:blip r:embed="rId2"/>
          <a:srcRect l="8949" t="8636" r="42813" b="25909"/>
          <a:stretch/>
        </p:blipFill>
        <p:spPr>
          <a:xfrm>
            <a:off x="1612322" y="13657"/>
            <a:ext cx="8967356" cy="6844343"/>
          </a:xfrm>
          <a:prstGeom prst="rect">
            <a:avLst/>
          </a:prstGeom>
        </p:spPr>
      </p:pic>
    </p:spTree>
    <p:extLst>
      <p:ext uri="{BB962C8B-B14F-4D97-AF65-F5344CB8AC3E}">
        <p14:creationId xmlns:p14="http://schemas.microsoft.com/office/powerpoint/2010/main" val="3435548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566CF-1996-4B57-8274-E113BF6B9E98}"/>
              </a:ext>
            </a:extLst>
          </p:cNvPr>
          <p:cNvPicPr>
            <a:picLocks noChangeAspect="1"/>
          </p:cNvPicPr>
          <p:nvPr/>
        </p:nvPicPr>
        <p:blipFill rotWithShape="1">
          <a:blip r:embed="rId2"/>
          <a:srcRect l="53012" t="15758" r="8125" b="34696"/>
          <a:stretch/>
        </p:blipFill>
        <p:spPr>
          <a:xfrm>
            <a:off x="6442363" y="1257301"/>
            <a:ext cx="5313028" cy="3810000"/>
          </a:xfrm>
          <a:prstGeom prst="rect">
            <a:avLst/>
          </a:prstGeom>
        </p:spPr>
      </p:pic>
      <p:pic>
        <p:nvPicPr>
          <p:cNvPr id="6" name="Picture 5">
            <a:extLst>
              <a:ext uri="{FF2B5EF4-FFF2-40B4-BE49-F238E27FC236}">
                <a16:creationId xmlns:a16="http://schemas.microsoft.com/office/drawing/2014/main" id="{2CAF8788-C7BB-49AD-976F-A573E7B04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91" y="1257301"/>
            <a:ext cx="5715000" cy="3810000"/>
          </a:xfrm>
          <a:prstGeom prst="rect">
            <a:avLst/>
          </a:prstGeom>
        </p:spPr>
      </p:pic>
      <p:sp>
        <p:nvSpPr>
          <p:cNvPr id="7" name="TextBox 6">
            <a:extLst>
              <a:ext uri="{FF2B5EF4-FFF2-40B4-BE49-F238E27FC236}">
                <a16:creationId xmlns:a16="http://schemas.microsoft.com/office/drawing/2014/main" id="{C4926337-F9F7-4FA1-87DA-59F3F95DA50A}"/>
              </a:ext>
            </a:extLst>
          </p:cNvPr>
          <p:cNvSpPr txBox="1"/>
          <p:nvPr/>
        </p:nvSpPr>
        <p:spPr>
          <a:xfrm>
            <a:off x="7980218" y="258725"/>
            <a:ext cx="3865418" cy="646331"/>
          </a:xfrm>
          <a:prstGeom prst="rect">
            <a:avLst/>
          </a:prstGeom>
          <a:noFill/>
        </p:spPr>
        <p:txBody>
          <a:bodyPr wrap="square" rtlCol="0">
            <a:spAutoFit/>
          </a:bodyPr>
          <a:lstStyle/>
          <a:p>
            <a:pPr algn="r" rtl="1"/>
            <a:r>
              <a:rPr lang="fa-IR" sz="3600">
                <a:solidFill>
                  <a:schemeClr val="bg1"/>
                </a:solidFill>
              </a:rPr>
              <a:t>نتیجه:</a:t>
            </a:r>
            <a:endParaRPr lang="en-US" sz="3600">
              <a:solidFill>
                <a:schemeClr val="bg1"/>
              </a:solidFill>
            </a:endParaRPr>
          </a:p>
        </p:txBody>
      </p:sp>
    </p:spTree>
    <p:extLst>
      <p:ext uri="{BB962C8B-B14F-4D97-AF65-F5344CB8AC3E}">
        <p14:creationId xmlns:p14="http://schemas.microsoft.com/office/powerpoint/2010/main" val="28056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8555DC-88F2-48AA-9EF3-E93B13C17ED6}"/>
              </a:ext>
            </a:extLst>
          </p:cNvPr>
          <p:cNvSpPr txBox="1"/>
          <p:nvPr/>
        </p:nvSpPr>
        <p:spPr>
          <a:xfrm>
            <a:off x="231631" y="529477"/>
            <a:ext cx="11728737" cy="1446550"/>
          </a:xfrm>
          <a:prstGeom prst="rect">
            <a:avLst/>
          </a:prstGeom>
          <a:noFill/>
        </p:spPr>
        <p:txBody>
          <a:bodyPr wrap="square">
            <a:spAutoFit/>
          </a:bodyPr>
          <a:lstStyle/>
          <a:p>
            <a:pPr algn="just" rtl="1"/>
            <a:r>
              <a:rPr lang="fa-IR" sz="3200" b="1">
                <a:solidFill>
                  <a:schemeClr val="bg1"/>
                </a:solidFill>
              </a:rPr>
              <a:t>۴- الگوریتم </a:t>
            </a:r>
            <a:r>
              <a:rPr lang="en-US" sz="3200" b="1">
                <a:solidFill>
                  <a:schemeClr val="bg1"/>
                </a:solidFill>
              </a:rPr>
              <a:t>Prewitt</a:t>
            </a:r>
            <a:endParaRPr lang="fa-IR" sz="3200" b="1">
              <a:solidFill>
                <a:schemeClr val="bg1"/>
              </a:solidFill>
            </a:endParaRPr>
          </a:p>
          <a:p>
            <a:pPr algn="just" rtl="1"/>
            <a:endParaRPr lang="en-US" sz="3200" b="1">
              <a:solidFill>
                <a:schemeClr val="bg1"/>
              </a:solidFill>
            </a:endParaRPr>
          </a:p>
          <a:p>
            <a:pPr algn="just" rtl="1"/>
            <a:r>
              <a:rPr lang="fa-IR" sz="2400">
                <a:solidFill>
                  <a:schemeClr val="bg1"/>
                </a:solidFill>
              </a:rPr>
              <a:t>این الگوریتم شباهت زیادی با الگوریتم </a:t>
            </a:r>
            <a:r>
              <a:rPr lang="en-US" sz="2400">
                <a:solidFill>
                  <a:schemeClr val="bg1"/>
                </a:solidFill>
              </a:rPr>
              <a:t>sobel</a:t>
            </a:r>
            <a:r>
              <a:rPr lang="fa-IR" sz="2400">
                <a:solidFill>
                  <a:schemeClr val="bg1"/>
                </a:solidFill>
              </a:rPr>
              <a:t> </a:t>
            </a:r>
            <a:r>
              <a:rPr lang="en-US" sz="2400">
                <a:solidFill>
                  <a:schemeClr val="bg1"/>
                </a:solidFill>
              </a:rPr>
              <a:t> </a:t>
            </a:r>
            <a:r>
              <a:rPr lang="fa-IR" sz="2400">
                <a:solidFill>
                  <a:schemeClr val="bg1"/>
                </a:solidFill>
              </a:rPr>
              <a:t>دارد با این تفاوت که ضرایب ماسک آنها با هم فرق می کند.</a:t>
            </a:r>
          </a:p>
        </p:txBody>
      </p:sp>
      <p:pic>
        <p:nvPicPr>
          <p:cNvPr id="3" name="Picture 2">
            <a:extLst>
              <a:ext uri="{FF2B5EF4-FFF2-40B4-BE49-F238E27FC236}">
                <a16:creationId xmlns:a16="http://schemas.microsoft.com/office/drawing/2014/main" id="{B0607E2A-9CD1-4A81-BCCE-D1CE4AA0CD65}"/>
              </a:ext>
            </a:extLst>
          </p:cNvPr>
          <p:cNvPicPr>
            <a:picLocks noChangeAspect="1"/>
          </p:cNvPicPr>
          <p:nvPr/>
        </p:nvPicPr>
        <p:blipFill>
          <a:blip r:embed="rId2"/>
          <a:stretch>
            <a:fillRect/>
          </a:stretch>
        </p:blipFill>
        <p:spPr>
          <a:xfrm>
            <a:off x="3120460" y="2677563"/>
            <a:ext cx="5951078" cy="3352910"/>
          </a:xfrm>
          <a:prstGeom prst="rect">
            <a:avLst/>
          </a:prstGeom>
        </p:spPr>
      </p:pic>
    </p:spTree>
    <p:extLst>
      <p:ext uri="{BB962C8B-B14F-4D97-AF65-F5344CB8AC3E}">
        <p14:creationId xmlns:p14="http://schemas.microsoft.com/office/powerpoint/2010/main" val="319656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BBFE6-74D2-42DD-99F0-0A51262198CE}"/>
              </a:ext>
            </a:extLst>
          </p:cNvPr>
          <p:cNvPicPr>
            <a:picLocks noChangeAspect="1"/>
          </p:cNvPicPr>
          <p:nvPr/>
        </p:nvPicPr>
        <p:blipFill rotWithShape="1">
          <a:blip r:embed="rId2"/>
          <a:srcRect l="2045" t="8333" r="50000" b="26213"/>
          <a:stretch/>
        </p:blipFill>
        <p:spPr>
          <a:xfrm>
            <a:off x="1629833" y="0"/>
            <a:ext cx="8932333" cy="6858000"/>
          </a:xfrm>
          <a:prstGeom prst="rect">
            <a:avLst/>
          </a:prstGeom>
        </p:spPr>
      </p:pic>
    </p:spTree>
    <p:extLst>
      <p:ext uri="{BB962C8B-B14F-4D97-AF65-F5344CB8AC3E}">
        <p14:creationId xmlns:p14="http://schemas.microsoft.com/office/powerpoint/2010/main" val="260454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A2CDC9-BA59-4E36-8546-5F1BAB25282B}"/>
              </a:ext>
            </a:extLst>
          </p:cNvPr>
          <p:cNvSpPr txBox="1"/>
          <p:nvPr/>
        </p:nvSpPr>
        <p:spPr>
          <a:xfrm>
            <a:off x="7980218" y="258725"/>
            <a:ext cx="3865418" cy="646331"/>
          </a:xfrm>
          <a:prstGeom prst="rect">
            <a:avLst/>
          </a:prstGeom>
          <a:noFill/>
        </p:spPr>
        <p:txBody>
          <a:bodyPr wrap="square" rtlCol="0">
            <a:spAutoFit/>
          </a:bodyPr>
          <a:lstStyle/>
          <a:p>
            <a:pPr algn="r" rtl="1"/>
            <a:r>
              <a:rPr lang="fa-IR" sz="3600">
                <a:solidFill>
                  <a:schemeClr val="bg1"/>
                </a:solidFill>
              </a:rPr>
              <a:t>نتیجه:</a:t>
            </a:r>
            <a:endParaRPr lang="en-US" sz="3600">
              <a:solidFill>
                <a:schemeClr val="bg1"/>
              </a:solidFill>
            </a:endParaRPr>
          </a:p>
        </p:txBody>
      </p:sp>
      <p:pic>
        <p:nvPicPr>
          <p:cNvPr id="6" name="Picture 5">
            <a:extLst>
              <a:ext uri="{FF2B5EF4-FFF2-40B4-BE49-F238E27FC236}">
                <a16:creationId xmlns:a16="http://schemas.microsoft.com/office/drawing/2014/main" id="{0DFEF29B-9970-497D-B69F-FF67F71E4258}"/>
              </a:ext>
            </a:extLst>
          </p:cNvPr>
          <p:cNvPicPr>
            <a:picLocks noChangeAspect="1"/>
          </p:cNvPicPr>
          <p:nvPr/>
        </p:nvPicPr>
        <p:blipFill>
          <a:blip r:embed="rId2"/>
          <a:stretch>
            <a:fillRect/>
          </a:stretch>
        </p:blipFill>
        <p:spPr>
          <a:xfrm>
            <a:off x="381000" y="1524000"/>
            <a:ext cx="5715000" cy="3810000"/>
          </a:xfrm>
          <a:prstGeom prst="rect">
            <a:avLst/>
          </a:prstGeom>
        </p:spPr>
      </p:pic>
      <p:pic>
        <p:nvPicPr>
          <p:cNvPr id="8" name="Picture 7">
            <a:extLst>
              <a:ext uri="{FF2B5EF4-FFF2-40B4-BE49-F238E27FC236}">
                <a16:creationId xmlns:a16="http://schemas.microsoft.com/office/drawing/2014/main" id="{CAD7D9F1-CAFF-49CA-A508-FC19196F8E9A}"/>
              </a:ext>
            </a:extLst>
          </p:cNvPr>
          <p:cNvPicPr>
            <a:picLocks noChangeAspect="1"/>
          </p:cNvPicPr>
          <p:nvPr/>
        </p:nvPicPr>
        <p:blipFill rotWithShape="1">
          <a:blip r:embed="rId3"/>
          <a:srcRect l="55994" t="26667" r="4795" b="23334"/>
          <a:stretch/>
        </p:blipFill>
        <p:spPr>
          <a:xfrm>
            <a:off x="6560126" y="1542900"/>
            <a:ext cx="5285510" cy="3791100"/>
          </a:xfrm>
          <a:prstGeom prst="rect">
            <a:avLst/>
          </a:prstGeom>
        </p:spPr>
      </p:pic>
    </p:spTree>
    <p:extLst>
      <p:ext uri="{BB962C8B-B14F-4D97-AF65-F5344CB8AC3E}">
        <p14:creationId xmlns:p14="http://schemas.microsoft.com/office/powerpoint/2010/main" val="1501978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3F9E85-BA02-44F8-9C73-2C565FAF2A32}"/>
              </a:ext>
            </a:extLst>
          </p:cNvPr>
          <p:cNvSpPr txBox="1"/>
          <p:nvPr/>
        </p:nvSpPr>
        <p:spPr>
          <a:xfrm>
            <a:off x="5831897" y="314097"/>
            <a:ext cx="6094268" cy="646331"/>
          </a:xfrm>
          <a:prstGeom prst="rect">
            <a:avLst/>
          </a:prstGeom>
          <a:noFill/>
        </p:spPr>
        <p:txBody>
          <a:bodyPr wrap="square">
            <a:spAutoFit/>
          </a:bodyPr>
          <a:lstStyle/>
          <a:p>
            <a:pPr algn="just" rtl="1"/>
            <a:r>
              <a:rPr lang="fa-IR" sz="3600" b="1">
                <a:solidFill>
                  <a:schemeClr val="bg1"/>
                </a:solidFill>
              </a:rPr>
              <a:t>5- الگوریتم </a:t>
            </a:r>
            <a:r>
              <a:rPr lang="en-US" sz="3600" b="1">
                <a:solidFill>
                  <a:schemeClr val="bg1"/>
                </a:solidFill>
              </a:rPr>
              <a:t>laplacian</a:t>
            </a:r>
            <a:endParaRPr lang="fa-IR" sz="3600" b="1">
              <a:solidFill>
                <a:schemeClr val="bg1"/>
              </a:solidFill>
            </a:endParaRPr>
          </a:p>
        </p:txBody>
      </p:sp>
      <p:pic>
        <p:nvPicPr>
          <p:cNvPr id="5" name="Picture 4">
            <a:extLst>
              <a:ext uri="{FF2B5EF4-FFF2-40B4-BE49-F238E27FC236}">
                <a16:creationId xmlns:a16="http://schemas.microsoft.com/office/drawing/2014/main" id="{BE2A6EB7-AFD3-415D-90BA-AB3E9BF41D6C}"/>
              </a:ext>
            </a:extLst>
          </p:cNvPr>
          <p:cNvPicPr>
            <a:picLocks noChangeAspect="1"/>
          </p:cNvPicPr>
          <p:nvPr/>
        </p:nvPicPr>
        <p:blipFill rotWithShape="1">
          <a:blip r:embed="rId2">
            <a:extLst>
              <a:ext uri="{28A0092B-C50C-407E-A947-70E740481C1C}">
                <a14:useLocalDpi xmlns:a14="http://schemas.microsoft.com/office/drawing/2010/main" val="0"/>
              </a:ext>
            </a:extLst>
          </a:blip>
          <a:srcRect r="48526"/>
          <a:stretch/>
        </p:blipFill>
        <p:spPr>
          <a:xfrm>
            <a:off x="1306945" y="1778577"/>
            <a:ext cx="3815774" cy="4132236"/>
          </a:xfrm>
          <a:prstGeom prst="rect">
            <a:avLst/>
          </a:prstGeom>
        </p:spPr>
      </p:pic>
      <p:sp>
        <p:nvSpPr>
          <p:cNvPr id="8" name="TextBox 7">
            <a:extLst>
              <a:ext uri="{FF2B5EF4-FFF2-40B4-BE49-F238E27FC236}">
                <a16:creationId xmlns:a16="http://schemas.microsoft.com/office/drawing/2014/main" id="{222956B5-30AA-4DD8-9B84-6712580A38FD}"/>
              </a:ext>
            </a:extLst>
          </p:cNvPr>
          <p:cNvSpPr txBox="1"/>
          <p:nvPr/>
        </p:nvSpPr>
        <p:spPr>
          <a:xfrm>
            <a:off x="5831897" y="2420450"/>
            <a:ext cx="6094268" cy="1569660"/>
          </a:xfrm>
          <a:prstGeom prst="rect">
            <a:avLst/>
          </a:prstGeom>
          <a:noFill/>
        </p:spPr>
        <p:txBody>
          <a:bodyPr wrap="square">
            <a:spAutoFit/>
          </a:bodyPr>
          <a:lstStyle/>
          <a:p>
            <a:pPr algn="r" rtl="1"/>
            <a:r>
              <a:rPr lang="fa-IR" sz="2400">
                <a:solidFill>
                  <a:schemeClr val="bg1"/>
                </a:solidFill>
              </a:rPr>
              <a:t>بر خلاف آشکارساز لبه </a:t>
            </a:r>
            <a:r>
              <a:rPr lang="en-US" sz="2400">
                <a:solidFill>
                  <a:schemeClr val="bg1"/>
                </a:solidFill>
              </a:rPr>
              <a:t>Sobel ، </a:t>
            </a:r>
            <a:r>
              <a:rPr lang="fa-IR" sz="2400">
                <a:solidFill>
                  <a:schemeClr val="bg1"/>
                </a:solidFill>
              </a:rPr>
              <a:t>آشکارساز لبه </a:t>
            </a:r>
            <a:r>
              <a:rPr lang="en-US" sz="2400">
                <a:solidFill>
                  <a:schemeClr val="bg1"/>
                </a:solidFill>
              </a:rPr>
              <a:t>Laplacian </a:t>
            </a:r>
            <a:r>
              <a:rPr lang="fa-IR" sz="2400">
                <a:solidFill>
                  <a:schemeClr val="bg1"/>
                </a:solidFill>
              </a:rPr>
              <a:t>فقط از یک کرنل استفاده می کند. همچنین مشتقات مرتبه دوم را در یک گذر محاسبه می کند.</a:t>
            </a:r>
          </a:p>
          <a:p>
            <a:pPr algn="r" rtl="1"/>
            <a:endParaRPr lang="fa-IR" sz="2400">
              <a:solidFill>
                <a:schemeClr val="bg1"/>
              </a:solidFill>
            </a:endParaRPr>
          </a:p>
        </p:txBody>
      </p:sp>
    </p:spTree>
    <p:extLst>
      <p:ext uri="{BB962C8B-B14F-4D97-AF65-F5344CB8AC3E}">
        <p14:creationId xmlns:p14="http://schemas.microsoft.com/office/powerpoint/2010/main" val="128521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31A15-82D3-405F-A7AA-B8A18F67E7B9}"/>
              </a:ext>
            </a:extLst>
          </p:cNvPr>
          <p:cNvPicPr>
            <a:picLocks noChangeAspect="1"/>
          </p:cNvPicPr>
          <p:nvPr/>
        </p:nvPicPr>
        <p:blipFill rotWithShape="1">
          <a:blip r:embed="rId2"/>
          <a:srcRect l="3920" t="12122" r="56961" b="41060"/>
          <a:stretch/>
        </p:blipFill>
        <p:spPr>
          <a:xfrm>
            <a:off x="999259" y="0"/>
            <a:ext cx="10193482" cy="6862281"/>
          </a:xfrm>
          <a:prstGeom prst="rect">
            <a:avLst/>
          </a:prstGeom>
        </p:spPr>
      </p:pic>
    </p:spTree>
    <p:extLst>
      <p:ext uri="{BB962C8B-B14F-4D97-AF65-F5344CB8AC3E}">
        <p14:creationId xmlns:p14="http://schemas.microsoft.com/office/powerpoint/2010/main" val="192914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0C050F-7573-4DAC-BDB0-1C1D70B47832}"/>
              </a:ext>
            </a:extLst>
          </p:cNvPr>
          <p:cNvSpPr txBox="1"/>
          <p:nvPr/>
        </p:nvSpPr>
        <p:spPr>
          <a:xfrm>
            <a:off x="334241" y="1496289"/>
            <a:ext cx="11523518" cy="4647426"/>
          </a:xfrm>
          <a:prstGeom prst="rect">
            <a:avLst/>
          </a:prstGeom>
          <a:noFill/>
        </p:spPr>
        <p:txBody>
          <a:bodyPr wrap="square" rtlCol="0">
            <a:spAutoFit/>
          </a:bodyPr>
          <a:lstStyle/>
          <a:p>
            <a:pPr algn="just" rtl="1"/>
            <a:r>
              <a:rPr lang="fa-IR" sz="3200">
                <a:solidFill>
                  <a:schemeClr val="bg1"/>
                </a:solidFill>
                <a:effectLst/>
              </a:rPr>
              <a:t>مقدمه</a:t>
            </a:r>
          </a:p>
          <a:p>
            <a:pPr algn="just" rtl="1"/>
            <a:endParaRPr lang="fa-IR" sz="2400">
              <a:solidFill>
                <a:schemeClr val="bg1"/>
              </a:solidFill>
              <a:effectLst/>
            </a:endParaRPr>
          </a:p>
          <a:p>
            <a:pPr algn="just" rtl="1"/>
            <a:r>
              <a:rPr lang="fa-IR" sz="2400">
                <a:solidFill>
                  <a:schemeClr val="bg1"/>
                </a:solidFill>
                <a:effectLst/>
              </a:rPr>
              <a:t>یکی از متداولترین اعمال در تحلیل تصویر </a:t>
            </a:r>
            <a:r>
              <a:rPr lang="fa-IR" sz="2400">
                <a:solidFill>
                  <a:srgbClr val="FFFF00"/>
                </a:solidFill>
                <a:effectLst/>
              </a:rPr>
              <a:t>تشخیص لبه </a:t>
            </a:r>
            <a:r>
              <a:rPr lang="fa-IR" sz="2400">
                <a:solidFill>
                  <a:schemeClr val="bg1"/>
                </a:solidFill>
                <a:effectLst/>
              </a:rPr>
              <a:t>می باشد به این دلیل که لبه مرز میان یک شی و زمینهء آن است به عبارت دیگر لبه تغییر دو سطح خاکستري یا مقادیر مربوط به روشنایی دو پیکسل مجاور است که در مکان خاصی از تصویر رخ می دهد. هر چه این تغییر در سطح بیشتر باشد تشخیص لبه ساده تر خواهد بود.</a:t>
            </a:r>
          </a:p>
          <a:p>
            <a:pPr algn="just" rtl="1"/>
            <a:r>
              <a:rPr lang="fa-IR" sz="2400">
                <a:solidFill>
                  <a:schemeClr val="bg1"/>
                </a:solidFill>
                <a:effectLst/>
              </a:rPr>
              <a:t>نقاطي از تصویر كه داراي </a:t>
            </a:r>
            <a:r>
              <a:rPr lang="fa-IR" sz="2400">
                <a:solidFill>
                  <a:srgbClr val="FFFF00"/>
                </a:solidFill>
                <a:effectLst/>
              </a:rPr>
              <a:t>تغییرات روشنایي ناگهاني </a:t>
            </a:r>
            <a:r>
              <a:rPr lang="fa-IR" sz="2400">
                <a:solidFill>
                  <a:schemeClr val="bg1"/>
                </a:solidFill>
                <a:effectLst/>
              </a:rPr>
              <a:t>هستند اغلب لبه نامیده مي شوند. </a:t>
            </a:r>
          </a:p>
          <a:p>
            <a:pPr algn="just" rtl="1"/>
            <a:r>
              <a:rPr lang="fa-IR" sz="2400">
                <a:solidFill>
                  <a:schemeClr val="bg1"/>
                </a:solidFill>
              </a:rPr>
              <a:t>انسان مي تواند بسیاري از اشیاء را از روي تصویر خطوط آنها شناسایي كند. بهترین مثال برای آن تصاویر کارتنی است. سیستم بینایي انسان قبل از بازشناسي رنگ یا شدت روشنایي نوعی كشف لبه انجام مي دهد. بنابراین انجام كشف لبه قبل از تفسیر تصاویر در سیستمهاي خودكار منطقي به نظر مي رسد. انجام عملیات كشف لبه پردازش مهمي در بسیاري از سیستمهاي بینایي مصنوعي محسوب مي شود. هدف اصلی لبه یابی </a:t>
            </a:r>
            <a:r>
              <a:rPr lang="fa-IR" sz="2400">
                <a:solidFill>
                  <a:srgbClr val="FFFF00"/>
                </a:solidFill>
              </a:rPr>
              <a:t>کاهش حجم داده ها در تصویر به همراه حفظ ساختار و شکل اصلی تصویر </a:t>
            </a:r>
            <a:r>
              <a:rPr lang="fa-IR" sz="2400">
                <a:solidFill>
                  <a:schemeClr val="bg1"/>
                </a:solidFill>
              </a:rPr>
              <a:t>است. </a:t>
            </a:r>
            <a:endParaRPr lang="fa-IR" sz="2400">
              <a:solidFill>
                <a:schemeClr val="bg1"/>
              </a:solidFill>
              <a:effectLst/>
            </a:endParaRPr>
          </a:p>
        </p:txBody>
      </p:sp>
      <p:pic>
        <p:nvPicPr>
          <p:cNvPr id="1026" name="Picture 2" descr="What is the difference between black, white, grayscale and color images? -  Quora">
            <a:extLst>
              <a:ext uri="{FF2B5EF4-FFF2-40B4-BE49-F238E27FC236}">
                <a16:creationId xmlns:a16="http://schemas.microsoft.com/office/drawing/2014/main" id="{DB0E2E06-2E7A-40E5-AFF4-7B34B4A8E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45" y="452694"/>
            <a:ext cx="2535932" cy="1684383"/>
          </a:xfrm>
          <a:prstGeom prst="rect">
            <a:avLst/>
          </a:prstGeom>
          <a:ln>
            <a:noFill/>
          </a:ln>
          <a:effectLst>
            <a:outerShdw blurRad="50800" dist="38100" dir="16200000"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4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0FB7C-A747-49D3-AAE8-0C404E065062}"/>
              </a:ext>
            </a:extLst>
          </p:cNvPr>
          <p:cNvPicPr>
            <a:picLocks noChangeAspect="1"/>
          </p:cNvPicPr>
          <p:nvPr/>
        </p:nvPicPr>
        <p:blipFill rotWithShape="1">
          <a:blip r:embed="rId2"/>
          <a:srcRect l="56676" t="21060" r="4034" b="28637"/>
          <a:stretch/>
        </p:blipFill>
        <p:spPr>
          <a:xfrm>
            <a:off x="6366165" y="1524000"/>
            <a:ext cx="5290392" cy="3810000"/>
          </a:xfrm>
          <a:prstGeom prst="rect">
            <a:avLst/>
          </a:prstGeom>
        </p:spPr>
      </p:pic>
      <p:pic>
        <p:nvPicPr>
          <p:cNvPr id="5" name="Picture 4">
            <a:extLst>
              <a:ext uri="{FF2B5EF4-FFF2-40B4-BE49-F238E27FC236}">
                <a16:creationId xmlns:a16="http://schemas.microsoft.com/office/drawing/2014/main" id="{D62117FC-F75B-4221-B881-79EE5798BCCA}"/>
              </a:ext>
            </a:extLst>
          </p:cNvPr>
          <p:cNvPicPr>
            <a:picLocks noChangeAspect="1"/>
          </p:cNvPicPr>
          <p:nvPr/>
        </p:nvPicPr>
        <p:blipFill>
          <a:blip r:embed="rId3"/>
          <a:stretch>
            <a:fillRect/>
          </a:stretch>
        </p:blipFill>
        <p:spPr>
          <a:xfrm>
            <a:off x="381000" y="1524000"/>
            <a:ext cx="5715000" cy="3810000"/>
          </a:xfrm>
          <a:prstGeom prst="rect">
            <a:avLst/>
          </a:prstGeom>
        </p:spPr>
      </p:pic>
      <p:sp>
        <p:nvSpPr>
          <p:cNvPr id="6" name="TextBox 5">
            <a:extLst>
              <a:ext uri="{FF2B5EF4-FFF2-40B4-BE49-F238E27FC236}">
                <a16:creationId xmlns:a16="http://schemas.microsoft.com/office/drawing/2014/main" id="{AA4E5EE7-21FB-4456-94D8-EBDBD29A6C3E}"/>
              </a:ext>
            </a:extLst>
          </p:cNvPr>
          <p:cNvSpPr txBox="1"/>
          <p:nvPr/>
        </p:nvSpPr>
        <p:spPr>
          <a:xfrm>
            <a:off x="7980218" y="258725"/>
            <a:ext cx="3865418" cy="646331"/>
          </a:xfrm>
          <a:prstGeom prst="rect">
            <a:avLst/>
          </a:prstGeom>
          <a:noFill/>
        </p:spPr>
        <p:txBody>
          <a:bodyPr wrap="square" rtlCol="0">
            <a:spAutoFit/>
          </a:bodyPr>
          <a:lstStyle/>
          <a:p>
            <a:pPr algn="r" rtl="1"/>
            <a:r>
              <a:rPr lang="fa-IR" sz="3600">
                <a:solidFill>
                  <a:schemeClr val="bg1"/>
                </a:solidFill>
              </a:rPr>
              <a:t>نتیجه:</a:t>
            </a:r>
            <a:endParaRPr lang="en-US" sz="3600">
              <a:solidFill>
                <a:schemeClr val="bg1"/>
              </a:solidFill>
            </a:endParaRPr>
          </a:p>
        </p:txBody>
      </p:sp>
    </p:spTree>
    <p:extLst>
      <p:ext uri="{BB962C8B-B14F-4D97-AF65-F5344CB8AC3E}">
        <p14:creationId xmlns:p14="http://schemas.microsoft.com/office/powerpoint/2010/main" val="363712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79353B-F33B-40D9-B3BA-5C3EE942A604}"/>
              </a:ext>
            </a:extLst>
          </p:cNvPr>
          <p:cNvSpPr txBox="1"/>
          <p:nvPr/>
        </p:nvSpPr>
        <p:spPr>
          <a:xfrm>
            <a:off x="5644861" y="289899"/>
            <a:ext cx="6094268" cy="1384995"/>
          </a:xfrm>
          <a:prstGeom prst="rect">
            <a:avLst/>
          </a:prstGeom>
          <a:noFill/>
        </p:spPr>
        <p:txBody>
          <a:bodyPr wrap="square">
            <a:spAutoFit/>
          </a:bodyPr>
          <a:lstStyle/>
          <a:p>
            <a:pPr algn="just" rtl="1"/>
            <a:r>
              <a:rPr lang="fa-IR" sz="3200" b="1">
                <a:solidFill>
                  <a:schemeClr val="bg1"/>
                </a:solidFill>
                <a:effectLst/>
              </a:rPr>
              <a:t>انواع الگوریتم های لبه یابی</a:t>
            </a:r>
            <a:endParaRPr lang="en-US" sz="2400" b="1">
              <a:solidFill>
                <a:schemeClr val="bg1"/>
              </a:solidFill>
              <a:effectLst/>
            </a:endParaRPr>
          </a:p>
          <a:p>
            <a:pPr algn="just" rtl="1"/>
            <a:endParaRPr lang="fa-IR" sz="2000" b="1">
              <a:solidFill>
                <a:schemeClr val="bg1"/>
              </a:solidFill>
              <a:effectLst/>
            </a:endParaRPr>
          </a:p>
          <a:p>
            <a:pPr algn="just" rtl="1"/>
            <a:r>
              <a:rPr lang="fa-IR" sz="3200" b="1">
                <a:solidFill>
                  <a:schemeClr val="bg1"/>
                </a:solidFill>
                <a:effectLst/>
              </a:rPr>
              <a:t>۱- الگوریتم </a:t>
            </a:r>
            <a:r>
              <a:rPr lang="en-US" sz="3200" b="1">
                <a:solidFill>
                  <a:schemeClr val="bg1"/>
                </a:solidFill>
                <a:effectLst/>
              </a:rPr>
              <a:t>sobel</a:t>
            </a:r>
          </a:p>
        </p:txBody>
      </p:sp>
      <p:sp>
        <p:nvSpPr>
          <p:cNvPr id="5" name="TextBox 4">
            <a:extLst>
              <a:ext uri="{FF2B5EF4-FFF2-40B4-BE49-F238E27FC236}">
                <a16:creationId xmlns:a16="http://schemas.microsoft.com/office/drawing/2014/main" id="{8015B875-209E-4543-AFC2-5A4D77D7F874}"/>
              </a:ext>
            </a:extLst>
          </p:cNvPr>
          <p:cNvSpPr txBox="1"/>
          <p:nvPr/>
        </p:nvSpPr>
        <p:spPr>
          <a:xfrm>
            <a:off x="6096000" y="2485385"/>
            <a:ext cx="5643129" cy="3046988"/>
          </a:xfrm>
          <a:prstGeom prst="rect">
            <a:avLst/>
          </a:prstGeom>
          <a:noFill/>
        </p:spPr>
        <p:txBody>
          <a:bodyPr wrap="square">
            <a:spAutoFit/>
          </a:bodyPr>
          <a:lstStyle/>
          <a:p>
            <a:pPr algn="just" rtl="1"/>
            <a:r>
              <a:rPr lang="fa-IR" sz="2400">
                <a:solidFill>
                  <a:schemeClr val="bg1"/>
                </a:solidFill>
              </a:rPr>
              <a:t>پیش از پیاده‌سازی کد مربوط به تشخیص لبه در پایتون، ابتدا ریاضیات نهفته در پس انجام این کار مورد بررسی قرار می‌گیرد. انسان‌ها در کار تشخیص لبه‌های یک تصویر عملکرد بسیار خوبی دارند، اما چطور می‌توان به یک کامپیوتر یاد داد که کار مشابهی را انجام دهد؟ ابتدا، می‌توان یک تصویر که در آن یک مربع سیاه در میان یک پس زمینه سفید قرار گرفته است، فرض کرد.</a:t>
            </a:r>
            <a:endParaRPr lang="en-US" sz="2400">
              <a:solidFill>
                <a:schemeClr val="bg1"/>
              </a:solidFill>
            </a:endParaRPr>
          </a:p>
        </p:txBody>
      </p:sp>
      <p:pic>
        <p:nvPicPr>
          <p:cNvPr id="7" name="Picture 6">
            <a:extLst>
              <a:ext uri="{FF2B5EF4-FFF2-40B4-BE49-F238E27FC236}">
                <a16:creationId xmlns:a16="http://schemas.microsoft.com/office/drawing/2014/main" id="{1D79779D-1102-4000-8954-F52FC8A30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03" y="1431048"/>
            <a:ext cx="4527679" cy="4957313"/>
          </a:xfrm>
          <a:prstGeom prst="rect">
            <a:avLst/>
          </a:prstGeom>
        </p:spPr>
      </p:pic>
    </p:spTree>
    <p:extLst>
      <p:ext uri="{BB962C8B-B14F-4D97-AF65-F5344CB8AC3E}">
        <p14:creationId xmlns:p14="http://schemas.microsoft.com/office/powerpoint/2010/main" val="3395042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10441A-A442-404F-9AD3-72EEFC9DACBA}"/>
              </a:ext>
            </a:extLst>
          </p:cNvPr>
          <p:cNvSpPr txBox="1"/>
          <p:nvPr/>
        </p:nvSpPr>
        <p:spPr>
          <a:xfrm>
            <a:off x="335973" y="113668"/>
            <a:ext cx="11593656" cy="2246769"/>
          </a:xfrm>
          <a:prstGeom prst="rect">
            <a:avLst/>
          </a:prstGeom>
          <a:noFill/>
        </p:spPr>
        <p:txBody>
          <a:bodyPr wrap="square">
            <a:spAutoFit/>
          </a:bodyPr>
          <a:lstStyle/>
          <a:p>
            <a:pPr algn="just" rtl="1"/>
            <a:r>
              <a:rPr lang="fa-IR" sz="2000">
                <a:solidFill>
                  <a:schemeClr val="bg1"/>
                </a:solidFill>
              </a:rPr>
              <a:t>در این مثال، در نظر گرفته می‌شود که هر پیکسل مقداری بین ۰ (سیاه) و ۱ (سفید) دارد. بنابراین، در حال حاضر فقط با تصویر سیاه و سفید کار خواهد شد. نظریه کاملا مشابهی، روی تصاویر رنگی نیز قابل اعمال است. اکنون، فرض می‌شود که کاربر در تلاش است تا مشخص کند که آیا پیکسل مشخص شده با رنگ سبز، جزوی از این تصویر است یا خیر. انسان‌ها به سادگی پاسخ این پرسش را می‌دانند و فورا پاسخ مثبت خواهند داد. اما چطور می‌توان از پیکسل‌های موجود در همسایگی استفاده کرد تا به کامپیوتر کمک شود که به نتیجه‌ای مشابه آنچه انسان رسیده است، برسد. </a:t>
            </a:r>
            <a:r>
              <a:rPr lang="fa-IR" sz="2000">
                <a:solidFill>
                  <a:srgbClr val="FFFF00"/>
                </a:solidFill>
              </a:rPr>
              <a:t>یک مربع کوچک ۳ × ۳ از پیکسل‌های محلی که پیکسل سبز رنگ در وسط آن قرار دارد، در نظر گرفته می‌شود. </a:t>
            </a:r>
            <a:r>
              <a:rPr lang="fa-IR" sz="2000">
                <a:solidFill>
                  <a:schemeClr val="bg1"/>
                </a:solidFill>
              </a:rPr>
              <a:t>این مربع، به رنگ قرمز نمایش داده شده است. سپس، فیلتری روی این مربع کوچک اعمال می‌شود</a:t>
            </a:r>
            <a:endParaRPr lang="en-US" sz="2000">
              <a:solidFill>
                <a:schemeClr val="bg1"/>
              </a:solidFill>
            </a:endParaRPr>
          </a:p>
        </p:txBody>
      </p:sp>
      <p:pic>
        <p:nvPicPr>
          <p:cNvPr id="5" name="Picture 4">
            <a:extLst>
              <a:ext uri="{FF2B5EF4-FFF2-40B4-BE49-F238E27FC236}">
                <a16:creationId xmlns:a16="http://schemas.microsoft.com/office/drawing/2014/main" id="{2F906C8B-3914-4BCF-A217-81A809AD5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00" y="2453955"/>
            <a:ext cx="6278273" cy="3725317"/>
          </a:xfrm>
          <a:prstGeom prst="rect">
            <a:avLst/>
          </a:prstGeom>
        </p:spPr>
      </p:pic>
      <p:sp>
        <p:nvSpPr>
          <p:cNvPr id="6" name="TextBox 5">
            <a:extLst>
              <a:ext uri="{FF2B5EF4-FFF2-40B4-BE49-F238E27FC236}">
                <a16:creationId xmlns:a16="http://schemas.microsoft.com/office/drawing/2014/main" id="{5F50B1C9-6E9D-4242-82FB-4B5750EDA95D}"/>
              </a:ext>
            </a:extLst>
          </p:cNvPr>
          <p:cNvSpPr txBox="1"/>
          <p:nvPr/>
        </p:nvSpPr>
        <p:spPr>
          <a:xfrm>
            <a:off x="6817302" y="2343127"/>
            <a:ext cx="5195454" cy="4401205"/>
          </a:xfrm>
          <a:prstGeom prst="rect">
            <a:avLst/>
          </a:prstGeom>
          <a:noFill/>
        </p:spPr>
        <p:txBody>
          <a:bodyPr wrap="square">
            <a:spAutoFit/>
          </a:bodyPr>
          <a:lstStyle/>
          <a:p>
            <a:pPr algn="just" rtl="1"/>
            <a:r>
              <a:rPr lang="fa-IR" sz="2000">
                <a:solidFill>
                  <a:schemeClr val="bg1"/>
                </a:solidFill>
              </a:rPr>
              <a:t>فیلتری که اعمال می‌شود، در تصویر روبرو نمایش داده شده است و در نگاه اول، کمی عجیب به نظر می‌رسد. اما در ادامه، عملکرد آن مورد بررسی قرار خواهد گرفت. در ادامه این مطلب، هر گاه گفته شود که «فیلتر روی مربع محلی کوچک متشکل از پیکسل‌ها اعمال شود» بدین معنا است که هر پیکسل موجود در مربع محلی قرمز رنگ در هر پیکسل موجود در فیلتر به صورت «درایه‌ای» </a:t>
            </a:r>
            <a:r>
              <a:rPr lang="fa-IR" sz="2000">
                <a:solidFill>
                  <a:srgbClr val="FFFF00"/>
                </a:solidFill>
              </a:rPr>
              <a:t>ضرب</a:t>
            </a:r>
            <a:r>
              <a:rPr lang="fa-IR" sz="2000">
                <a:solidFill>
                  <a:schemeClr val="bg1"/>
                </a:solidFill>
              </a:rPr>
              <a:t> می‌شود. بنابراین، پیکسل موجود در سمت چپ بالا در مربع قرمز، برابر با ۱ است. این در حالی است که پیکسل موجود در سمت چپ بالا در فیلتر، برابر با ۱- است؛ بنابراین، حاصل ضرب این دو با یکدیگر، برابر با ۱- است که می‌توان آن را در بالا و سمت چپ مربع نتیجه، مشاهده کرد. سایر پیکسل‌های موجود در مربع نتیجه نیز به همین ترتیب به دست آمده‌اند.</a:t>
            </a:r>
          </a:p>
        </p:txBody>
      </p:sp>
    </p:spTree>
    <p:extLst>
      <p:ext uri="{BB962C8B-B14F-4D97-AF65-F5344CB8AC3E}">
        <p14:creationId xmlns:p14="http://schemas.microsoft.com/office/powerpoint/2010/main" val="4074793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DAF76B-CFB2-4A45-B47C-16EB3A506C6F}"/>
              </a:ext>
            </a:extLst>
          </p:cNvPr>
          <p:cNvSpPr txBox="1"/>
          <p:nvPr/>
        </p:nvSpPr>
        <p:spPr>
          <a:xfrm>
            <a:off x="218209" y="321208"/>
            <a:ext cx="11604048" cy="923330"/>
          </a:xfrm>
          <a:prstGeom prst="rect">
            <a:avLst/>
          </a:prstGeom>
          <a:noFill/>
        </p:spPr>
        <p:txBody>
          <a:bodyPr wrap="square">
            <a:spAutoFit/>
          </a:bodyPr>
          <a:lstStyle/>
          <a:p>
            <a:pPr algn="r" rtl="1"/>
            <a:r>
              <a:rPr lang="fa-IR" sz="1800">
                <a:solidFill>
                  <a:schemeClr val="bg1"/>
                </a:solidFill>
              </a:rPr>
              <a:t>گام بعدی، جمع کردن پیکسل‌های موجود در مربع نتیجه است که خروجی ۴- را به دست می‌دهد. شایان توجه است که </a:t>
            </a:r>
            <a:r>
              <a:rPr lang="fa-IR" sz="1800">
                <a:solidFill>
                  <a:srgbClr val="FFFF00"/>
                </a:solidFill>
              </a:rPr>
              <a:t>۴- در واقع کوچک‌ترین مقداری است که می‌توان با اعمال این فیلتر به دست آورد </a:t>
            </a:r>
            <a:r>
              <a:rPr lang="fa-IR" sz="1800">
                <a:solidFill>
                  <a:schemeClr val="bg1"/>
                </a:solidFill>
              </a:rPr>
              <a:t>(زیرا پیکسل‌ها فقط می‌توانند ۰ و ۱ باشند). بنابراین، پیکسل مورد پرسش، بخشی از لبه عمودی بالایی است. زیرا مقدار کمینه ۴- حاصل شده است.</a:t>
            </a:r>
          </a:p>
        </p:txBody>
      </p:sp>
      <p:pic>
        <p:nvPicPr>
          <p:cNvPr id="6" name="Picture 5">
            <a:extLst>
              <a:ext uri="{FF2B5EF4-FFF2-40B4-BE49-F238E27FC236}">
                <a16:creationId xmlns:a16="http://schemas.microsoft.com/office/drawing/2014/main" id="{B738E188-9CE7-4EDA-B695-6ABCFEDDD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20" y="1493920"/>
            <a:ext cx="5558779" cy="3161208"/>
          </a:xfrm>
          <a:prstGeom prst="rect">
            <a:avLst/>
          </a:prstGeom>
        </p:spPr>
      </p:pic>
      <p:pic>
        <p:nvPicPr>
          <p:cNvPr id="10" name="Picture 9">
            <a:extLst>
              <a:ext uri="{FF2B5EF4-FFF2-40B4-BE49-F238E27FC236}">
                <a16:creationId xmlns:a16="http://schemas.microsoft.com/office/drawing/2014/main" id="{ED66B51C-1BFE-4664-8538-17C734724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478" y="1503126"/>
            <a:ext cx="5558779" cy="3161208"/>
          </a:xfrm>
          <a:prstGeom prst="rect">
            <a:avLst/>
          </a:prstGeom>
        </p:spPr>
      </p:pic>
      <p:sp>
        <p:nvSpPr>
          <p:cNvPr id="12" name="TextBox 11">
            <a:extLst>
              <a:ext uri="{FF2B5EF4-FFF2-40B4-BE49-F238E27FC236}">
                <a16:creationId xmlns:a16="http://schemas.microsoft.com/office/drawing/2014/main" id="{8E68334F-364C-4029-9DB6-BB7AFAC98643}"/>
              </a:ext>
            </a:extLst>
          </p:cNvPr>
          <p:cNvSpPr txBox="1"/>
          <p:nvPr/>
        </p:nvSpPr>
        <p:spPr>
          <a:xfrm>
            <a:off x="363681" y="4922922"/>
            <a:ext cx="11464637" cy="1477328"/>
          </a:xfrm>
          <a:prstGeom prst="rect">
            <a:avLst/>
          </a:prstGeom>
          <a:noFill/>
        </p:spPr>
        <p:txBody>
          <a:bodyPr wrap="square">
            <a:spAutoFit/>
          </a:bodyPr>
          <a:lstStyle/>
          <a:p>
            <a:pPr algn="just" rtl="1"/>
            <a:r>
              <a:rPr lang="fa-IR">
                <a:solidFill>
                  <a:schemeClr val="bg1"/>
                </a:solidFill>
              </a:rPr>
              <a:t>می‌توان مشاهده کرد که نتایج نسبتا مشابهی حاصل شده است، با این تفاوت که مجموع مقادیر نتیجه، برابر با ۴ است. </a:t>
            </a:r>
            <a:r>
              <a:rPr lang="fa-IR">
                <a:solidFill>
                  <a:srgbClr val="FFFF00"/>
                </a:solidFill>
              </a:rPr>
              <a:t>۴ بیشترین مقداری است که می‌توان با اعمال این فیلتر به دست آورد</a:t>
            </a:r>
            <a:r>
              <a:rPr lang="fa-IR">
                <a:solidFill>
                  <a:schemeClr val="bg1"/>
                </a:solidFill>
              </a:rPr>
              <a:t>. بنابراین، مشخص می‌شود که پیکسل در لبه عمودی پایینی قرار دارد؛ زیرا پس از اعمال فیلتر، بیشترین مقدار ۴ به دست آمده است. برای نگاشت مجدد این مقادیر به بازه ه و ۱، هر یک از ارقام با ۴ جمع و سپس بر ۸ تقسیم می‌شوند. بدین شکل، ۴- به ۰ (مشکی) و ۴ به ۱ (سفید) نگاشت می‌شود. بنابراین، با استفاده از این فیلتر که به آن «فیلتر عمودی سوبل» گفته می‌شود، می‌توان به سادگی لبه‌های عمودی موجود در تصویر را پیدا کرد.</a:t>
            </a:r>
            <a:endParaRPr lang="en-US">
              <a:solidFill>
                <a:schemeClr val="bg1"/>
              </a:solidFill>
            </a:endParaRPr>
          </a:p>
        </p:txBody>
      </p:sp>
    </p:spTree>
    <p:extLst>
      <p:ext uri="{BB962C8B-B14F-4D97-AF65-F5344CB8AC3E}">
        <p14:creationId xmlns:p14="http://schemas.microsoft.com/office/powerpoint/2010/main" val="230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0C7CFA-4DB5-47E8-B697-26FE105F61F3}"/>
              </a:ext>
            </a:extLst>
          </p:cNvPr>
          <p:cNvSpPr txBox="1"/>
          <p:nvPr/>
        </p:nvSpPr>
        <p:spPr>
          <a:xfrm>
            <a:off x="241155" y="1077544"/>
            <a:ext cx="11718347" cy="1569660"/>
          </a:xfrm>
          <a:prstGeom prst="rect">
            <a:avLst/>
          </a:prstGeom>
          <a:noFill/>
        </p:spPr>
        <p:txBody>
          <a:bodyPr wrap="square">
            <a:spAutoFit/>
          </a:bodyPr>
          <a:lstStyle/>
          <a:p>
            <a:pPr algn="just" rtl="1"/>
            <a:r>
              <a:rPr lang="fa-IR" sz="2400">
                <a:solidFill>
                  <a:schemeClr val="bg1"/>
                </a:solidFill>
              </a:rPr>
              <a:t>برای لبه‌های افقی چه کاری می‌توان انجام داد؟ به سادگی، </a:t>
            </a:r>
            <a:r>
              <a:rPr lang="fa-IR" sz="2400">
                <a:solidFill>
                  <a:srgbClr val="FFFF00"/>
                </a:solidFill>
              </a:rPr>
              <a:t>ترانهاده فیلتر عمودی </a:t>
            </a:r>
            <a:r>
              <a:rPr lang="fa-IR" sz="2400">
                <a:solidFill>
                  <a:schemeClr val="bg1"/>
                </a:solidFill>
              </a:rPr>
              <a:t>اعمال می‌شود و این فیلتر جدید برای شناسایی مرزهای افقی روی تصویر اعمال می‌شود. اکنون، اگر هدف تشخیص مرزهای افقی، مرزهای عمودی و مرزهایی است که در میان این‌ها قرار دارند، می‌توان امتیازهای افقی و عمودی را محاسبه کرد.</a:t>
            </a:r>
            <a:endParaRPr lang="en-US" sz="2400">
              <a:solidFill>
                <a:schemeClr val="bg1"/>
              </a:solidFill>
            </a:endParaRPr>
          </a:p>
        </p:txBody>
      </p:sp>
      <p:sp>
        <p:nvSpPr>
          <p:cNvPr id="14" name="TextBox 13">
            <a:extLst>
              <a:ext uri="{FF2B5EF4-FFF2-40B4-BE49-F238E27FC236}">
                <a16:creationId xmlns:a16="http://schemas.microsoft.com/office/drawing/2014/main" id="{F3D0466C-835E-4255-BDB3-731692B4F615}"/>
              </a:ext>
            </a:extLst>
          </p:cNvPr>
          <p:cNvSpPr txBox="1"/>
          <p:nvPr/>
        </p:nvSpPr>
        <p:spPr>
          <a:xfrm>
            <a:off x="241155" y="2647204"/>
            <a:ext cx="11718347" cy="1938992"/>
          </a:xfrm>
          <a:prstGeom prst="rect">
            <a:avLst/>
          </a:prstGeom>
          <a:noFill/>
        </p:spPr>
        <p:txBody>
          <a:bodyPr wrap="square">
            <a:spAutoFit/>
          </a:bodyPr>
          <a:lstStyle/>
          <a:p>
            <a:pPr algn="r" rtl="1"/>
            <a:r>
              <a:rPr lang="en-US" sz="2400">
                <a:solidFill>
                  <a:schemeClr val="bg1"/>
                </a:solidFill>
              </a:rPr>
              <a:t>براي مشخص شدن کلیه لبه ها:</a:t>
            </a:r>
          </a:p>
          <a:p>
            <a:pPr algn="r" rtl="1"/>
            <a:r>
              <a:rPr lang="en-US" sz="2400">
                <a:solidFill>
                  <a:schemeClr val="bg1"/>
                </a:solidFill>
              </a:rPr>
              <a:t>اگر Gx و Gy تصاویر فیلتر شده به وسیله ماسک افقی و عمودي باشند، آنگاه تصویر                           لبه هاي تصویر را بهتر نشان میدهد. روال فوق به عملگر یا الگورریتم سوبل موسوم است.</a:t>
            </a:r>
          </a:p>
          <a:p>
            <a:pPr algn="r" rtl="1"/>
            <a:r>
              <a:rPr lang="en-US" sz="2400">
                <a:solidFill>
                  <a:schemeClr val="bg1"/>
                </a:solidFill>
              </a:rPr>
              <a:t>در عمل، به منظور کاهش هزینه محاسبات، به جاي  </a:t>
            </a:r>
            <a:r>
              <a:rPr lang="fa-IR" sz="2400">
                <a:solidFill>
                  <a:schemeClr val="bg1"/>
                </a:solidFill>
              </a:rPr>
              <a:t>بالا </a:t>
            </a:r>
            <a:r>
              <a:rPr lang="en-US" sz="2400">
                <a:solidFill>
                  <a:schemeClr val="bg1"/>
                </a:solidFill>
              </a:rPr>
              <a:t>میتوان از تقریب [Gx] + [Gy] استفاده میشود. توجه شود که نتیجه این دو فرمول تقریبا یکسان است ولی فرمول دوم با هزینه کمتري قابل محاسبه است.</a:t>
            </a:r>
          </a:p>
        </p:txBody>
      </p:sp>
      <p:pic>
        <p:nvPicPr>
          <p:cNvPr id="17" name="Picture 16">
            <a:extLst>
              <a:ext uri="{FF2B5EF4-FFF2-40B4-BE49-F238E27FC236}">
                <a16:creationId xmlns:a16="http://schemas.microsoft.com/office/drawing/2014/main" id="{4DF1D6EA-44DC-4732-A514-8B264C0383C4}"/>
              </a:ext>
            </a:extLst>
          </p:cNvPr>
          <p:cNvPicPr>
            <a:picLocks noChangeAspect="1"/>
          </p:cNvPicPr>
          <p:nvPr/>
        </p:nvPicPr>
        <p:blipFill>
          <a:blip r:embed="rId2"/>
          <a:stretch>
            <a:fillRect/>
          </a:stretch>
        </p:blipFill>
        <p:spPr>
          <a:xfrm>
            <a:off x="1688670" y="2906517"/>
            <a:ext cx="1409533" cy="596566"/>
          </a:xfrm>
          <a:prstGeom prst="rect">
            <a:avLst/>
          </a:prstGeom>
        </p:spPr>
      </p:pic>
    </p:spTree>
    <p:extLst>
      <p:ext uri="{BB962C8B-B14F-4D97-AF65-F5344CB8AC3E}">
        <p14:creationId xmlns:p14="http://schemas.microsoft.com/office/powerpoint/2010/main" val="11091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B010B4-72D5-4529-A5D3-83816DD8F5CD}"/>
              </a:ext>
            </a:extLst>
          </p:cNvPr>
          <p:cNvPicPr>
            <a:picLocks noChangeAspect="1"/>
          </p:cNvPicPr>
          <p:nvPr/>
        </p:nvPicPr>
        <p:blipFill rotWithShape="1">
          <a:blip r:embed="rId2"/>
          <a:srcRect l="1619" t="7425" r="50000" b="26970"/>
          <a:stretch/>
        </p:blipFill>
        <p:spPr>
          <a:xfrm>
            <a:off x="1446068" y="0"/>
            <a:ext cx="9299864" cy="6863821"/>
          </a:xfrm>
          <a:prstGeom prst="rect">
            <a:avLst/>
          </a:prstGeom>
        </p:spPr>
      </p:pic>
    </p:spTree>
    <p:extLst>
      <p:ext uri="{BB962C8B-B14F-4D97-AF65-F5344CB8AC3E}">
        <p14:creationId xmlns:p14="http://schemas.microsoft.com/office/powerpoint/2010/main" val="260436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82F59E-B7E5-4CF9-B68A-BE01B9D37F25}"/>
              </a:ext>
            </a:extLst>
          </p:cNvPr>
          <p:cNvSpPr txBox="1"/>
          <p:nvPr/>
        </p:nvSpPr>
        <p:spPr>
          <a:xfrm>
            <a:off x="7980218" y="258725"/>
            <a:ext cx="3865418" cy="646331"/>
          </a:xfrm>
          <a:prstGeom prst="rect">
            <a:avLst/>
          </a:prstGeom>
          <a:noFill/>
        </p:spPr>
        <p:txBody>
          <a:bodyPr wrap="square" rtlCol="0">
            <a:spAutoFit/>
          </a:bodyPr>
          <a:lstStyle/>
          <a:p>
            <a:pPr algn="r" rtl="1"/>
            <a:r>
              <a:rPr lang="fa-IR" sz="3600">
                <a:solidFill>
                  <a:schemeClr val="bg1"/>
                </a:solidFill>
              </a:rPr>
              <a:t>نتیجه:</a:t>
            </a:r>
            <a:endParaRPr lang="en-US" sz="3600">
              <a:solidFill>
                <a:schemeClr val="bg1"/>
              </a:solidFill>
            </a:endParaRPr>
          </a:p>
        </p:txBody>
      </p:sp>
      <p:pic>
        <p:nvPicPr>
          <p:cNvPr id="3" name="Picture 2">
            <a:extLst>
              <a:ext uri="{FF2B5EF4-FFF2-40B4-BE49-F238E27FC236}">
                <a16:creationId xmlns:a16="http://schemas.microsoft.com/office/drawing/2014/main" id="{CE10C8A1-335E-4EC6-84FB-5CA9011C4D26}"/>
              </a:ext>
            </a:extLst>
          </p:cNvPr>
          <p:cNvPicPr>
            <a:picLocks noChangeAspect="1"/>
          </p:cNvPicPr>
          <p:nvPr/>
        </p:nvPicPr>
        <p:blipFill rotWithShape="1">
          <a:blip r:embed="rId2"/>
          <a:srcRect l="50000" t="21364" r="10256" b="28182"/>
          <a:stretch/>
        </p:blipFill>
        <p:spPr>
          <a:xfrm>
            <a:off x="6241474" y="1428086"/>
            <a:ext cx="5604162" cy="4001828"/>
          </a:xfrm>
          <a:prstGeom prst="rect">
            <a:avLst/>
          </a:prstGeom>
        </p:spPr>
      </p:pic>
      <p:pic>
        <p:nvPicPr>
          <p:cNvPr id="5" name="Picture 4">
            <a:extLst>
              <a:ext uri="{FF2B5EF4-FFF2-40B4-BE49-F238E27FC236}">
                <a16:creationId xmlns:a16="http://schemas.microsoft.com/office/drawing/2014/main" id="{7C2C2F60-7835-4A9B-88B1-2C9983DCD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24000"/>
            <a:ext cx="5715000" cy="3810000"/>
          </a:xfrm>
          <a:prstGeom prst="rect">
            <a:avLst/>
          </a:prstGeom>
        </p:spPr>
      </p:pic>
    </p:spTree>
    <p:extLst>
      <p:ext uri="{BB962C8B-B14F-4D97-AF65-F5344CB8AC3E}">
        <p14:creationId xmlns:p14="http://schemas.microsoft.com/office/powerpoint/2010/main" val="416395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C07767-B88E-4834-8BA8-7F11AA726836}"/>
              </a:ext>
            </a:extLst>
          </p:cNvPr>
          <p:cNvSpPr txBox="1"/>
          <p:nvPr/>
        </p:nvSpPr>
        <p:spPr>
          <a:xfrm>
            <a:off x="270164" y="274290"/>
            <a:ext cx="11629375" cy="6001643"/>
          </a:xfrm>
          <a:prstGeom prst="rect">
            <a:avLst/>
          </a:prstGeom>
          <a:noFill/>
        </p:spPr>
        <p:txBody>
          <a:bodyPr wrap="square">
            <a:spAutoFit/>
          </a:bodyPr>
          <a:lstStyle/>
          <a:p>
            <a:pPr algn="just" rtl="1"/>
            <a:r>
              <a:rPr lang="fa-IR" sz="3200" b="1">
                <a:solidFill>
                  <a:schemeClr val="bg1"/>
                </a:solidFill>
                <a:effectLst/>
              </a:rPr>
              <a:t>2- الگوریتم </a:t>
            </a:r>
            <a:r>
              <a:rPr lang="en-US" sz="3200" b="1">
                <a:solidFill>
                  <a:schemeClr val="bg1"/>
                </a:solidFill>
                <a:effectLst/>
              </a:rPr>
              <a:t>Canny</a:t>
            </a:r>
            <a:endParaRPr lang="fa-IR" sz="3200" b="1">
              <a:solidFill>
                <a:schemeClr val="bg1"/>
              </a:solidFill>
              <a:effectLst/>
            </a:endParaRPr>
          </a:p>
          <a:p>
            <a:pPr algn="just" rtl="1"/>
            <a:endParaRPr lang="en-US" sz="3200" b="1">
              <a:solidFill>
                <a:schemeClr val="bg1"/>
              </a:solidFill>
              <a:effectLst/>
            </a:endParaRPr>
          </a:p>
          <a:p>
            <a:pPr algn="just" rtl="1"/>
            <a:r>
              <a:rPr lang="fa-IR" sz="2000">
                <a:solidFill>
                  <a:schemeClr val="bg1"/>
                </a:solidFill>
                <a:effectLst/>
              </a:rPr>
              <a:t>لبه یاب کنی توسط جان اف کنی در سال ۱۹۸۶ ایجدداد شد و هنوز یک لبه یاب استاندارد و با دقت و کیفیت بالا میباشد.الگوریتم لبه یابی کنی یکی از بهترین لبه یابها تا به امروز است. این الگوریتم لبه یابی از سه بخش اصلی زیر تشکیل شده است:</a:t>
            </a:r>
          </a:p>
          <a:p>
            <a:pPr algn="r" rtl="1">
              <a:buFont typeface="Arial" panose="020B0604020202020204" pitchFamily="34" charset="0"/>
              <a:buChar char="•"/>
            </a:pPr>
            <a:r>
              <a:rPr lang="fa-IR" sz="2000">
                <a:solidFill>
                  <a:srgbClr val="FFFF00"/>
                </a:solidFill>
                <a:effectLst/>
              </a:rPr>
              <a:t>تضعیف نویز</a:t>
            </a:r>
          </a:p>
          <a:p>
            <a:pPr algn="r" rtl="1">
              <a:buFont typeface="Arial" panose="020B0604020202020204" pitchFamily="34" charset="0"/>
              <a:buChar char="•"/>
            </a:pPr>
            <a:r>
              <a:rPr lang="fa-IR" sz="2000">
                <a:solidFill>
                  <a:srgbClr val="FFFF00"/>
                </a:solidFill>
                <a:effectLst/>
              </a:rPr>
              <a:t>پیدا کردن نقاطی که بتوان آنها را به عنوان لبه در نظر گرفت</a:t>
            </a:r>
          </a:p>
          <a:p>
            <a:pPr algn="r" rtl="1">
              <a:buFont typeface="Arial" panose="020B0604020202020204" pitchFamily="34" charset="0"/>
              <a:buChar char="•"/>
            </a:pPr>
            <a:r>
              <a:rPr lang="fa-IR" sz="2000">
                <a:solidFill>
                  <a:srgbClr val="FFFF00"/>
                </a:solidFill>
                <a:effectLst/>
              </a:rPr>
              <a:t>حذف نقاطی که احتمال لبه بودن آنها کم است</a:t>
            </a:r>
            <a:endParaRPr lang="fa-IR" sz="2000">
              <a:solidFill>
                <a:srgbClr val="FFFF00"/>
              </a:solidFill>
            </a:endParaRPr>
          </a:p>
          <a:p>
            <a:pPr algn="r" rtl="1"/>
            <a:r>
              <a:rPr lang="fa-IR" sz="2000">
                <a:solidFill>
                  <a:schemeClr val="bg1"/>
                </a:solidFill>
              </a:rPr>
              <a:t>معیارهایی که در لبه یابی کنی مطرح است:</a:t>
            </a:r>
            <a:br>
              <a:rPr lang="fa-IR" sz="2000">
                <a:solidFill>
                  <a:schemeClr val="bg1"/>
                </a:solidFill>
              </a:rPr>
            </a:br>
            <a:r>
              <a:rPr lang="fa-IR" sz="2000">
                <a:solidFill>
                  <a:schemeClr val="bg1"/>
                </a:solidFill>
              </a:rPr>
              <a:t>۱ -پایین آوردن نرخ خطا- یعنی تا حد امکان هیچ لبه ای در تصویر نباید گم شود و هم چنین هیچ چیزی که لبه نیست نباید به جای لبه فرض شود. لبه هان پیدا شده تا حد ممکن به لبه ها اصلی نزدیک باشند.</a:t>
            </a:r>
          </a:p>
          <a:p>
            <a:pPr algn="r" rtl="1"/>
            <a:r>
              <a:rPr lang="fa-IR" sz="2000">
                <a:solidFill>
                  <a:schemeClr val="bg1"/>
                </a:solidFill>
              </a:rPr>
              <a:t>۲ -لبه در مکان واقعی خود باشد- یعنی تا حد ممکن لبه ها کمترین فاصله را با مکان واقعی خود داشته باشند.</a:t>
            </a:r>
          </a:p>
          <a:p>
            <a:pPr algn="r" rtl="1"/>
            <a:r>
              <a:rPr lang="fa-IR" sz="2000">
                <a:solidFill>
                  <a:schemeClr val="bg1"/>
                </a:solidFill>
              </a:rPr>
              <a:t>3 -لبه ها کمترین ضخامت را داشته باشند- (در صورت امکان یک پیکسل).</a:t>
            </a:r>
            <a:br>
              <a:rPr lang="fa-IR" sz="2000">
                <a:solidFill>
                  <a:schemeClr val="bg1"/>
                </a:solidFill>
              </a:rPr>
            </a:br>
            <a:r>
              <a:rPr lang="fa-IR" sz="2000">
                <a:solidFill>
                  <a:schemeClr val="bg1"/>
                </a:solidFill>
              </a:rPr>
              <a:t>لبه یاب کنی بخاطر توانایی در تولید لبه های نازک تا حد یک ییکسل برای لبه های پیوسته معروف شده است. این لبه یاب شامل چهار مرحله و چهار ورودی زیر است:</a:t>
            </a:r>
            <a:br>
              <a:rPr lang="fa-IR" sz="2000">
                <a:solidFill>
                  <a:schemeClr val="bg1"/>
                </a:solidFill>
              </a:rPr>
            </a:br>
            <a:r>
              <a:rPr lang="fa-IR" sz="2000">
                <a:solidFill>
                  <a:schemeClr val="bg1"/>
                </a:solidFill>
              </a:rPr>
              <a:t>یک تصویر ورودی</a:t>
            </a:r>
            <a:br>
              <a:rPr lang="fa-IR" sz="2000">
                <a:solidFill>
                  <a:schemeClr val="bg1"/>
                </a:solidFill>
              </a:rPr>
            </a:br>
            <a:r>
              <a:rPr lang="fa-IR" sz="2000">
                <a:solidFill>
                  <a:schemeClr val="bg1"/>
                </a:solidFill>
              </a:rPr>
              <a:t>یک پارامتر به نام سیگما جهت مقدار نرم کنندگی تصویر</a:t>
            </a:r>
            <a:br>
              <a:rPr lang="fa-IR" sz="2000">
                <a:solidFill>
                  <a:schemeClr val="bg1"/>
                </a:solidFill>
              </a:rPr>
            </a:br>
            <a:r>
              <a:rPr lang="fa-IR" sz="2000">
                <a:solidFill>
                  <a:schemeClr val="bg1"/>
                </a:solidFill>
              </a:rPr>
              <a:t>یک حد آستانه بالا </a:t>
            </a:r>
            <a:r>
              <a:rPr lang="en-US" sz="2000">
                <a:solidFill>
                  <a:schemeClr val="bg1"/>
                </a:solidFill>
              </a:rPr>
              <a:t>(Th)</a:t>
            </a:r>
            <a:br>
              <a:rPr lang="en-US" sz="2000">
                <a:solidFill>
                  <a:schemeClr val="bg1"/>
                </a:solidFill>
              </a:rPr>
            </a:br>
            <a:r>
              <a:rPr lang="fa-IR" sz="2000">
                <a:solidFill>
                  <a:schemeClr val="bg1"/>
                </a:solidFill>
              </a:rPr>
              <a:t>یک حد آستانه پایین </a:t>
            </a:r>
            <a:r>
              <a:rPr lang="en-US" sz="2000">
                <a:solidFill>
                  <a:schemeClr val="bg1"/>
                </a:solidFill>
              </a:rPr>
              <a:t>(Tl)</a:t>
            </a:r>
          </a:p>
        </p:txBody>
      </p:sp>
    </p:spTree>
    <p:extLst>
      <p:ext uri="{BB962C8B-B14F-4D97-AF65-F5344CB8AC3E}">
        <p14:creationId xmlns:p14="http://schemas.microsoft.com/office/powerpoint/2010/main" val="2141772986"/>
      </p:ext>
    </p:extLst>
  </p:cSld>
  <p:clrMapOvr>
    <a:masterClrMapping/>
  </p:clrMapOvr>
</p:sld>
</file>

<file path=ppt/theme/theme1.xml><?xml version="1.0" encoding="utf-8"?>
<a:theme xmlns:a="http://schemas.openxmlformats.org/drawingml/2006/main" name="Theme4">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Custom 5">
      <a:majorFont>
        <a:latin typeface="Cambria"/>
        <a:ea typeface=""/>
        <a:cs typeface="B Titr"/>
      </a:majorFont>
      <a:minorFont>
        <a:latin typeface="Cambria"/>
        <a:ea typeface=""/>
        <a:cs typeface="B Tit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4" id="{0EA1EA54-5914-4204-97D4-681688656DB4}" vid="{65C5CAF8-74F9-40B8-BDC8-7F62F959CB39}"/>
    </a:ext>
  </a:extLst>
</a:theme>
</file>

<file path=docProps/app.xml><?xml version="1.0" encoding="utf-8"?>
<Properties xmlns="http://schemas.openxmlformats.org/officeDocument/2006/extended-properties" xmlns:vt="http://schemas.openxmlformats.org/officeDocument/2006/docPropsVTypes">
  <Template>Theme4</Template>
  <TotalTime>787</TotalTime>
  <Words>1497</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Cambria</vt:lpstr>
      <vt:lpstr>Arial</vt:lpstr>
      <vt:lpstr>DM Serif Display</vt:lpstr>
      <vt:lpstr>Montserrat Light</vt:lpstr>
      <vt:lpstr>Calibri</vt:lpstr>
      <vt:lpstr>Theme4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shirin shoqli</dc:creator>
  <cp:lastModifiedBy>shirin shoqli</cp:lastModifiedBy>
  <cp:revision>33</cp:revision>
  <dcterms:created xsi:type="dcterms:W3CDTF">2020-12-14T21:22:23Z</dcterms:created>
  <dcterms:modified xsi:type="dcterms:W3CDTF">2020-12-16T09:40:04Z</dcterms:modified>
</cp:coreProperties>
</file>